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9"/>
  </p:notesMasterIdLst>
  <p:handoutMasterIdLst>
    <p:handoutMasterId r:id="rId20"/>
  </p:handoutMasterIdLst>
  <p:sldIdLst>
    <p:sldId id="1250" r:id="rId2"/>
    <p:sldId id="1574" r:id="rId3"/>
    <p:sldId id="1575" r:id="rId4"/>
    <p:sldId id="1595" r:id="rId5"/>
    <p:sldId id="1566" r:id="rId6"/>
    <p:sldId id="1587" r:id="rId7"/>
    <p:sldId id="1590" r:id="rId8"/>
    <p:sldId id="1535" r:id="rId9"/>
    <p:sldId id="1571" r:id="rId10"/>
    <p:sldId id="1561" r:id="rId11"/>
    <p:sldId id="1594" r:id="rId12"/>
    <p:sldId id="1560" r:id="rId13"/>
    <p:sldId id="1592" r:id="rId14"/>
    <p:sldId id="1569" r:id="rId15"/>
    <p:sldId id="1570" r:id="rId16"/>
    <p:sldId id="1555" r:id="rId17"/>
    <p:sldId id="1588" r:id="rId18"/>
  </p:sldIdLst>
  <p:sldSz cx="10058400" cy="7772400"/>
  <p:notesSz cx="9271000" cy="6985000"/>
  <p:defaultTextStyle>
    <a:defPPr>
      <a:defRPr lang="en-US"/>
    </a:defPPr>
    <a:lvl1pPr algn="ctr" rtl="0" eaLnBrk="0" fontAlgn="base" hangingPunct="0">
      <a:spcBef>
        <a:spcPct val="20000"/>
      </a:spcBef>
      <a:spcAft>
        <a:spcPct val="0"/>
      </a:spcAft>
      <a:defRPr sz="4400" b="1" kern="1200">
        <a:solidFill>
          <a:srgbClr val="FF0000"/>
        </a:solidFill>
        <a:latin typeface="Comic Sans MS" pitchFamily="66" charset="0"/>
        <a:ea typeface="+mn-ea"/>
        <a:cs typeface="+mn-cs"/>
      </a:defRPr>
    </a:lvl1pPr>
    <a:lvl2pPr marL="457200" algn="ctr" rtl="0" eaLnBrk="0" fontAlgn="base" hangingPunct="0">
      <a:spcBef>
        <a:spcPct val="20000"/>
      </a:spcBef>
      <a:spcAft>
        <a:spcPct val="0"/>
      </a:spcAft>
      <a:defRPr sz="4400" b="1" kern="1200">
        <a:solidFill>
          <a:srgbClr val="FF0000"/>
        </a:solidFill>
        <a:latin typeface="Comic Sans MS" pitchFamily="66" charset="0"/>
        <a:ea typeface="+mn-ea"/>
        <a:cs typeface="+mn-cs"/>
      </a:defRPr>
    </a:lvl2pPr>
    <a:lvl3pPr marL="914400" algn="ctr" rtl="0" eaLnBrk="0" fontAlgn="base" hangingPunct="0">
      <a:spcBef>
        <a:spcPct val="20000"/>
      </a:spcBef>
      <a:spcAft>
        <a:spcPct val="0"/>
      </a:spcAft>
      <a:defRPr sz="4400" b="1" kern="1200">
        <a:solidFill>
          <a:srgbClr val="FF0000"/>
        </a:solidFill>
        <a:latin typeface="Comic Sans MS" pitchFamily="66" charset="0"/>
        <a:ea typeface="+mn-ea"/>
        <a:cs typeface="+mn-cs"/>
      </a:defRPr>
    </a:lvl3pPr>
    <a:lvl4pPr marL="1371600" algn="ctr" rtl="0" eaLnBrk="0" fontAlgn="base" hangingPunct="0">
      <a:spcBef>
        <a:spcPct val="20000"/>
      </a:spcBef>
      <a:spcAft>
        <a:spcPct val="0"/>
      </a:spcAft>
      <a:defRPr sz="4400" b="1" kern="1200">
        <a:solidFill>
          <a:srgbClr val="FF0000"/>
        </a:solidFill>
        <a:latin typeface="Comic Sans MS" pitchFamily="66" charset="0"/>
        <a:ea typeface="+mn-ea"/>
        <a:cs typeface="+mn-cs"/>
      </a:defRPr>
    </a:lvl4pPr>
    <a:lvl5pPr marL="1828800" algn="ctr" rtl="0" eaLnBrk="0" fontAlgn="base" hangingPunct="0">
      <a:spcBef>
        <a:spcPct val="20000"/>
      </a:spcBef>
      <a:spcAft>
        <a:spcPct val="0"/>
      </a:spcAft>
      <a:defRPr sz="4400" b="1" kern="1200">
        <a:solidFill>
          <a:srgbClr val="FF0000"/>
        </a:solidFill>
        <a:latin typeface="Comic Sans MS" pitchFamily="66" charset="0"/>
        <a:ea typeface="+mn-ea"/>
        <a:cs typeface="+mn-cs"/>
      </a:defRPr>
    </a:lvl5pPr>
    <a:lvl6pPr marL="2286000" algn="l" defTabSz="914400" rtl="0" eaLnBrk="1" latinLnBrk="0" hangingPunct="1">
      <a:defRPr sz="4400" b="1" kern="1200">
        <a:solidFill>
          <a:srgbClr val="FF0000"/>
        </a:solidFill>
        <a:latin typeface="Comic Sans MS" pitchFamily="66" charset="0"/>
        <a:ea typeface="+mn-ea"/>
        <a:cs typeface="+mn-cs"/>
      </a:defRPr>
    </a:lvl6pPr>
    <a:lvl7pPr marL="2743200" algn="l" defTabSz="914400" rtl="0" eaLnBrk="1" latinLnBrk="0" hangingPunct="1">
      <a:defRPr sz="4400" b="1" kern="1200">
        <a:solidFill>
          <a:srgbClr val="FF0000"/>
        </a:solidFill>
        <a:latin typeface="Comic Sans MS" pitchFamily="66" charset="0"/>
        <a:ea typeface="+mn-ea"/>
        <a:cs typeface="+mn-cs"/>
      </a:defRPr>
    </a:lvl7pPr>
    <a:lvl8pPr marL="3200400" algn="l" defTabSz="914400" rtl="0" eaLnBrk="1" latinLnBrk="0" hangingPunct="1">
      <a:defRPr sz="4400" b="1" kern="1200">
        <a:solidFill>
          <a:srgbClr val="FF0000"/>
        </a:solidFill>
        <a:latin typeface="Comic Sans MS" pitchFamily="66" charset="0"/>
        <a:ea typeface="+mn-ea"/>
        <a:cs typeface="+mn-cs"/>
      </a:defRPr>
    </a:lvl8pPr>
    <a:lvl9pPr marL="3657600" algn="l" defTabSz="914400" rtl="0" eaLnBrk="1" latinLnBrk="0" hangingPunct="1">
      <a:defRPr sz="4400" b="1" kern="1200">
        <a:solidFill>
          <a:srgbClr val="FF0000"/>
        </a:solidFill>
        <a:latin typeface="Comic Sans MS" pitchFamily="66" charset="0"/>
        <a:ea typeface="+mn-ea"/>
        <a:cs typeface="+mn-cs"/>
      </a:defRPr>
    </a:lvl9pPr>
  </p:defaultTextStyle>
  <p:extLst>
    <p:ext uri="{EFAFB233-063F-42B5-8137-9DF3F51BA10A}">
      <p15:sldGuideLst xmlns:p15="http://schemas.microsoft.com/office/powerpoint/2012/main" xmlns="">
        <p15:guide id="1" orient="horz" pos="2448">
          <p15:clr>
            <a:srgbClr val="A4A3A4"/>
          </p15:clr>
        </p15:guide>
        <p15:guide id="2" pos="3168">
          <p15:clr>
            <a:srgbClr val="A4A3A4"/>
          </p15:clr>
        </p15:guide>
      </p15:sldGuideLst>
    </p:ext>
    <p:ext uri="{2D200454-40CA-4A62-9FC3-DE9A4176ACB9}">
      <p15:notesGuideLst xmlns:p15="http://schemas.microsoft.com/office/powerpoint/2012/main" xmlns="">
        <p15:guide id="1" orient="horz" pos="2200">
          <p15:clr>
            <a:srgbClr val="A4A3A4"/>
          </p15:clr>
        </p15:guide>
        <p15:guide id="2" pos="292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0000"/>
    <a:srgbClr val="00FF00"/>
    <a:srgbClr val="0000FF"/>
    <a:srgbClr val="500000"/>
    <a:srgbClr val="3366FF"/>
    <a:srgbClr val="FFFF00"/>
    <a:srgbClr val="CCFF99"/>
    <a:srgbClr val="66FF33"/>
    <a:srgbClr val="FFFF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9" autoAdjust="0"/>
    <p:restoredTop sz="94632" autoAdjust="0"/>
  </p:normalViewPr>
  <p:slideViewPr>
    <p:cSldViewPr>
      <p:cViewPr varScale="1">
        <p:scale>
          <a:sx n="94" d="100"/>
          <a:sy n="94" d="100"/>
        </p:scale>
        <p:origin x="-1086" y="-36"/>
      </p:cViewPr>
      <p:guideLst>
        <p:guide orient="horz" pos="2448"/>
        <p:guide pos="31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p:cViewPr varScale="1">
        <p:scale>
          <a:sx n="100" d="100"/>
          <a:sy n="100" d="100"/>
        </p:scale>
        <p:origin x="-1410" y="-96"/>
      </p:cViewPr>
      <p:guideLst>
        <p:guide orient="horz" pos="2200"/>
        <p:guide pos="292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9234" name="Rectangle 2"/>
          <p:cNvSpPr>
            <a:spLocks noGrp="1" noChangeArrowheads="1"/>
          </p:cNvSpPr>
          <p:nvPr>
            <p:ph type="hdr" sz="quarter"/>
          </p:nvPr>
        </p:nvSpPr>
        <p:spPr bwMode="auto">
          <a:xfrm>
            <a:off x="0" y="1"/>
            <a:ext cx="3968687" cy="3501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305" tIns="46656" rIns="93305" bIns="46656" numCol="1" anchor="t" anchorCtr="0" compatLnSpc="1">
            <a:prstTxWarp prst="textNoShape">
              <a:avLst/>
            </a:prstTxWarp>
          </a:bodyPr>
          <a:lstStyle>
            <a:lvl1pPr algn="l" defTabSz="933422">
              <a:spcBef>
                <a:spcPct val="0"/>
              </a:spcBef>
              <a:defRPr sz="1200" b="0">
                <a:solidFill>
                  <a:srgbClr val="FF6600"/>
                </a:solidFill>
                <a:latin typeface="Times New Roman" pitchFamily="18" charset="0"/>
              </a:defRPr>
            </a:lvl1pPr>
          </a:lstStyle>
          <a:p>
            <a:endParaRPr lang="en-US"/>
          </a:p>
        </p:txBody>
      </p:sp>
      <p:sp>
        <p:nvSpPr>
          <p:cNvPr id="479235" name="Rectangle 3"/>
          <p:cNvSpPr>
            <a:spLocks noGrp="1" noChangeArrowheads="1"/>
          </p:cNvSpPr>
          <p:nvPr>
            <p:ph type="dt" sz="quarter" idx="1"/>
          </p:nvPr>
        </p:nvSpPr>
        <p:spPr bwMode="auto">
          <a:xfrm>
            <a:off x="5294649" y="1"/>
            <a:ext cx="3968687" cy="3501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305" tIns="46656" rIns="93305" bIns="46656" numCol="1" anchor="t" anchorCtr="0" compatLnSpc="1">
            <a:prstTxWarp prst="textNoShape">
              <a:avLst/>
            </a:prstTxWarp>
          </a:bodyPr>
          <a:lstStyle>
            <a:lvl1pPr algn="r" defTabSz="933422">
              <a:spcBef>
                <a:spcPct val="0"/>
              </a:spcBef>
              <a:defRPr sz="1200" b="0">
                <a:solidFill>
                  <a:srgbClr val="FF6600"/>
                </a:solidFill>
                <a:latin typeface="Times New Roman" pitchFamily="18" charset="0"/>
              </a:defRPr>
            </a:lvl1pPr>
          </a:lstStyle>
          <a:p>
            <a:endParaRPr lang="en-US"/>
          </a:p>
        </p:txBody>
      </p:sp>
      <p:sp>
        <p:nvSpPr>
          <p:cNvPr id="479236" name="Rectangle 4"/>
          <p:cNvSpPr>
            <a:spLocks noGrp="1" noChangeArrowheads="1"/>
          </p:cNvSpPr>
          <p:nvPr>
            <p:ph type="ftr" sz="quarter" idx="2"/>
          </p:nvPr>
        </p:nvSpPr>
        <p:spPr bwMode="auto">
          <a:xfrm>
            <a:off x="0" y="6624231"/>
            <a:ext cx="3968687" cy="35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305" tIns="46656" rIns="93305" bIns="46656" numCol="1" anchor="b" anchorCtr="0" compatLnSpc="1">
            <a:prstTxWarp prst="textNoShape">
              <a:avLst/>
            </a:prstTxWarp>
          </a:bodyPr>
          <a:lstStyle>
            <a:lvl1pPr algn="l" defTabSz="933422">
              <a:spcBef>
                <a:spcPct val="0"/>
              </a:spcBef>
              <a:defRPr sz="1200" b="0">
                <a:solidFill>
                  <a:srgbClr val="FF6600"/>
                </a:solidFill>
                <a:latin typeface="Times New Roman" pitchFamily="18" charset="0"/>
              </a:defRPr>
            </a:lvl1pPr>
          </a:lstStyle>
          <a:p>
            <a:endParaRPr lang="en-US"/>
          </a:p>
        </p:txBody>
      </p:sp>
      <p:sp>
        <p:nvSpPr>
          <p:cNvPr id="479237" name="Rectangle 5"/>
          <p:cNvSpPr>
            <a:spLocks noGrp="1" noChangeArrowheads="1"/>
          </p:cNvSpPr>
          <p:nvPr>
            <p:ph type="sldNum" sz="quarter" idx="3"/>
          </p:nvPr>
        </p:nvSpPr>
        <p:spPr bwMode="auto">
          <a:xfrm>
            <a:off x="5294649" y="6624231"/>
            <a:ext cx="3968687" cy="35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305" tIns="46656" rIns="93305" bIns="46656" numCol="1" anchor="b" anchorCtr="0" compatLnSpc="1">
            <a:prstTxWarp prst="textNoShape">
              <a:avLst/>
            </a:prstTxWarp>
          </a:bodyPr>
          <a:lstStyle>
            <a:lvl1pPr algn="r" defTabSz="933422">
              <a:spcBef>
                <a:spcPct val="0"/>
              </a:spcBef>
              <a:defRPr sz="1200" b="0">
                <a:solidFill>
                  <a:srgbClr val="FF6600"/>
                </a:solidFill>
                <a:latin typeface="Times New Roman" pitchFamily="18" charset="0"/>
              </a:defRPr>
            </a:lvl1pPr>
          </a:lstStyle>
          <a:p>
            <a:fld id="{55CF66F5-A3D5-47D0-9C42-1641983E521E}" type="slidenum">
              <a:rPr lang="en-US"/>
              <a:pPr/>
              <a:t>‹#›</a:t>
            </a:fld>
            <a:endParaRPr lang="en-US"/>
          </a:p>
        </p:txBody>
      </p:sp>
    </p:spTree>
    <p:extLst>
      <p:ext uri="{BB962C8B-B14F-4D97-AF65-F5344CB8AC3E}">
        <p14:creationId xmlns:p14="http://schemas.microsoft.com/office/powerpoint/2010/main" xmlns="" val="37569219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1"/>
            <a:ext cx="4017740" cy="3486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186" tIns="46597" rIns="93186" bIns="46597" numCol="1" anchor="t" anchorCtr="0" compatLnSpc="1">
            <a:prstTxWarp prst="textNoShape">
              <a:avLst/>
            </a:prstTxWarp>
          </a:bodyPr>
          <a:lstStyle>
            <a:lvl1pPr algn="l" defTabSz="933422">
              <a:spcBef>
                <a:spcPct val="0"/>
              </a:spcBef>
              <a:defRPr sz="1200" b="0">
                <a:solidFill>
                  <a:schemeClr val="tx1"/>
                </a:solidFill>
                <a:latin typeface="Times New Roman" pitchFamily="18" charset="0"/>
              </a:defRPr>
            </a:lvl1pPr>
          </a:lstStyle>
          <a:p>
            <a:endParaRPr lang="en-US"/>
          </a:p>
        </p:txBody>
      </p:sp>
      <p:sp>
        <p:nvSpPr>
          <p:cNvPr id="4099" name="Rectangle 3"/>
          <p:cNvSpPr>
            <a:spLocks noGrp="1" noChangeArrowheads="1"/>
          </p:cNvSpPr>
          <p:nvPr>
            <p:ph type="dt" idx="1"/>
          </p:nvPr>
        </p:nvSpPr>
        <p:spPr bwMode="auto">
          <a:xfrm>
            <a:off x="5253262" y="1"/>
            <a:ext cx="4017739" cy="3486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186" tIns="46597" rIns="93186" bIns="46597" numCol="1" anchor="t" anchorCtr="0" compatLnSpc="1">
            <a:prstTxWarp prst="textNoShape">
              <a:avLst/>
            </a:prstTxWarp>
          </a:bodyPr>
          <a:lstStyle>
            <a:lvl1pPr algn="r" defTabSz="933422">
              <a:spcBef>
                <a:spcPct val="0"/>
              </a:spcBef>
              <a:defRPr sz="1200" b="0">
                <a:solidFill>
                  <a:schemeClr val="tx1"/>
                </a:solidFill>
                <a:latin typeface="Times New Roman" pitchFamily="18" charset="0"/>
              </a:defRPr>
            </a:lvl1pPr>
          </a:lstStyle>
          <a:p>
            <a:endParaRPr lang="en-US"/>
          </a:p>
        </p:txBody>
      </p:sp>
      <p:sp>
        <p:nvSpPr>
          <p:cNvPr id="4100" name="Rectangle 4"/>
          <p:cNvSpPr>
            <a:spLocks noGrp="1" noRot="1" noChangeAspect="1" noChangeArrowheads="1" noTextEdit="1"/>
          </p:cNvSpPr>
          <p:nvPr>
            <p:ph type="sldImg" idx="2"/>
          </p:nvPr>
        </p:nvSpPr>
        <p:spPr bwMode="auto">
          <a:xfrm>
            <a:off x="2940050" y="523875"/>
            <a:ext cx="3390900" cy="2619375"/>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4101" name="Rectangle 5"/>
          <p:cNvSpPr>
            <a:spLocks noGrp="1" noChangeArrowheads="1"/>
          </p:cNvSpPr>
          <p:nvPr>
            <p:ph type="body" sz="quarter" idx="3"/>
          </p:nvPr>
        </p:nvSpPr>
        <p:spPr bwMode="auto">
          <a:xfrm>
            <a:off x="1237055" y="3318180"/>
            <a:ext cx="6796894" cy="31423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186" tIns="46597" rIns="93186" bIns="4659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6636358"/>
            <a:ext cx="4017740" cy="3486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186" tIns="46597" rIns="93186" bIns="46597" numCol="1" anchor="b" anchorCtr="0" compatLnSpc="1">
            <a:prstTxWarp prst="textNoShape">
              <a:avLst/>
            </a:prstTxWarp>
          </a:bodyPr>
          <a:lstStyle>
            <a:lvl1pPr algn="l" defTabSz="933422">
              <a:spcBef>
                <a:spcPct val="0"/>
              </a:spcBef>
              <a:defRPr sz="1200" b="0">
                <a:solidFill>
                  <a:schemeClr val="tx1"/>
                </a:solidFill>
                <a:latin typeface="Times New Roman" pitchFamily="18" charset="0"/>
              </a:defRPr>
            </a:lvl1pPr>
          </a:lstStyle>
          <a:p>
            <a:endParaRPr lang="en-US"/>
          </a:p>
        </p:txBody>
      </p:sp>
      <p:sp>
        <p:nvSpPr>
          <p:cNvPr id="4103" name="Rectangle 7"/>
          <p:cNvSpPr>
            <a:spLocks noGrp="1" noChangeArrowheads="1"/>
          </p:cNvSpPr>
          <p:nvPr>
            <p:ph type="sldNum" sz="quarter" idx="5"/>
          </p:nvPr>
        </p:nvSpPr>
        <p:spPr bwMode="auto">
          <a:xfrm>
            <a:off x="5253262" y="6636358"/>
            <a:ext cx="4017739" cy="3486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186" tIns="46597" rIns="93186" bIns="46597" numCol="1" anchor="b" anchorCtr="0" compatLnSpc="1">
            <a:prstTxWarp prst="textNoShape">
              <a:avLst/>
            </a:prstTxWarp>
          </a:bodyPr>
          <a:lstStyle>
            <a:lvl1pPr algn="r" defTabSz="933422">
              <a:spcBef>
                <a:spcPct val="0"/>
              </a:spcBef>
              <a:defRPr sz="1200" b="0">
                <a:solidFill>
                  <a:schemeClr val="tx1"/>
                </a:solidFill>
                <a:latin typeface="Times New Roman" pitchFamily="18" charset="0"/>
              </a:defRPr>
            </a:lvl1pPr>
          </a:lstStyle>
          <a:p>
            <a:fld id="{E9CD0889-8E36-4C7E-9454-DDB800DA8C29}" type="slidenum">
              <a:rPr lang="en-US"/>
              <a:pPr/>
              <a:t>‹#›</a:t>
            </a:fld>
            <a:endParaRPr lang="en-US"/>
          </a:p>
        </p:txBody>
      </p:sp>
    </p:spTree>
    <p:extLst>
      <p:ext uri="{BB962C8B-B14F-4D97-AF65-F5344CB8AC3E}">
        <p14:creationId xmlns:p14="http://schemas.microsoft.com/office/powerpoint/2010/main" xmlns="" val="36139286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CD0889-8E36-4C7E-9454-DDB800DA8C29}" type="slidenum">
              <a:rPr lang="en-US" smtClean="0"/>
              <a:pPr/>
              <a:t>8</a:t>
            </a:fld>
            <a:endParaRPr lang="en-US"/>
          </a:p>
        </p:txBody>
      </p:sp>
    </p:spTree>
    <p:extLst>
      <p:ext uri="{BB962C8B-B14F-4D97-AF65-F5344CB8AC3E}">
        <p14:creationId xmlns:p14="http://schemas.microsoft.com/office/powerpoint/2010/main" xmlns="" val="2357902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22">
              <a:defRPr sz="4200" b="1">
                <a:solidFill>
                  <a:srgbClr val="FF0000"/>
                </a:solidFill>
                <a:latin typeface="Comic Sans MS" pitchFamily="66" charset="0"/>
              </a:defRPr>
            </a:lvl1pPr>
            <a:lvl2pPr marL="713793" indent="-274536" defTabSz="933422">
              <a:defRPr sz="4200" b="1">
                <a:solidFill>
                  <a:srgbClr val="FF0000"/>
                </a:solidFill>
                <a:latin typeface="Comic Sans MS" pitchFamily="66" charset="0"/>
              </a:defRPr>
            </a:lvl2pPr>
            <a:lvl3pPr marL="1098143" indent="-219629" defTabSz="933422">
              <a:defRPr sz="4200" b="1">
                <a:solidFill>
                  <a:srgbClr val="FF0000"/>
                </a:solidFill>
                <a:latin typeface="Comic Sans MS" pitchFamily="66" charset="0"/>
              </a:defRPr>
            </a:lvl3pPr>
            <a:lvl4pPr marL="1537401" indent="-219629" defTabSz="933422">
              <a:defRPr sz="4200" b="1">
                <a:solidFill>
                  <a:srgbClr val="FF0000"/>
                </a:solidFill>
                <a:latin typeface="Comic Sans MS" pitchFamily="66" charset="0"/>
              </a:defRPr>
            </a:lvl4pPr>
            <a:lvl5pPr marL="1976658" indent="-219629" defTabSz="933422">
              <a:defRPr sz="4200" b="1">
                <a:solidFill>
                  <a:srgbClr val="FF0000"/>
                </a:solidFill>
                <a:latin typeface="Comic Sans MS" pitchFamily="66" charset="0"/>
              </a:defRPr>
            </a:lvl5pPr>
            <a:lvl6pPr marL="2415915" indent="-219629" algn="ctr" defTabSz="933422" eaLnBrk="0" fontAlgn="base" hangingPunct="0">
              <a:spcBef>
                <a:spcPct val="20000"/>
              </a:spcBef>
              <a:spcAft>
                <a:spcPct val="0"/>
              </a:spcAft>
              <a:defRPr sz="4200" b="1">
                <a:solidFill>
                  <a:srgbClr val="FF0000"/>
                </a:solidFill>
                <a:latin typeface="Comic Sans MS" pitchFamily="66" charset="0"/>
              </a:defRPr>
            </a:lvl6pPr>
            <a:lvl7pPr marL="2855172" indent="-219629" algn="ctr" defTabSz="933422" eaLnBrk="0" fontAlgn="base" hangingPunct="0">
              <a:spcBef>
                <a:spcPct val="20000"/>
              </a:spcBef>
              <a:spcAft>
                <a:spcPct val="0"/>
              </a:spcAft>
              <a:defRPr sz="4200" b="1">
                <a:solidFill>
                  <a:srgbClr val="FF0000"/>
                </a:solidFill>
                <a:latin typeface="Comic Sans MS" pitchFamily="66" charset="0"/>
              </a:defRPr>
            </a:lvl7pPr>
            <a:lvl8pPr marL="3294429" indent="-219629" algn="ctr" defTabSz="933422" eaLnBrk="0" fontAlgn="base" hangingPunct="0">
              <a:spcBef>
                <a:spcPct val="20000"/>
              </a:spcBef>
              <a:spcAft>
                <a:spcPct val="0"/>
              </a:spcAft>
              <a:defRPr sz="4200" b="1">
                <a:solidFill>
                  <a:srgbClr val="FF0000"/>
                </a:solidFill>
                <a:latin typeface="Comic Sans MS" pitchFamily="66" charset="0"/>
              </a:defRPr>
            </a:lvl8pPr>
            <a:lvl9pPr marL="3733686" indent="-219629" algn="ctr" defTabSz="933422" eaLnBrk="0" fontAlgn="base" hangingPunct="0">
              <a:spcBef>
                <a:spcPct val="20000"/>
              </a:spcBef>
              <a:spcAft>
                <a:spcPct val="0"/>
              </a:spcAft>
              <a:defRPr sz="4200" b="1">
                <a:solidFill>
                  <a:srgbClr val="FF0000"/>
                </a:solidFill>
                <a:latin typeface="Comic Sans MS" pitchFamily="66" charset="0"/>
              </a:defRPr>
            </a:lvl9pPr>
          </a:lstStyle>
          <a:p>
            <a:fld id="{28EB8418-0758-40C8-A503-80BB533A94B1}" type="slidenum">
              <a:rPr lang="en-US" altLang="en-US" sz="1200" b="0" smtClean="0">
                <a:solidFill>
                  <a:schemeClr val="tx1"/>
                </a:solidFill>
                <a:latin typeface="Times New Roman" pitchFamily="18" charset="0"/>
              </a:rPr>
              <a:pPr/>
              <a:t>10</a:t>
            </a:fld>
            <a:endParaRPr lang="en-US" altLang="en-US" sz="1200" b="0" dirty="0" smtClean="0">
              <a:solidFill>
                <a:schemeClr val="tx1"/>
              </a:solidFill>
              <a:latin typeface="Times New Roman" pitchFamily="18"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xfrm>
            <a:off x="927408" y="3318180"/>
            <a:ext cx="7416187" cy="314234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xmlns="" val="19768264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cdf.fnal.gov/"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23266" name="Rectangle 2"/>
          <p:cNvSpPr>
            <a:spLocks noGrp="1" noChangeArrowheads="1"/>
          </p:cNvSpPr>
          <p:nvPr>
            <p:ph type="ctrTitle"/>
          </p:nvPr>
        </p:nvSpPr>
        <p:spPr>
          <a:xfrm>
            <a:off x="762000" y="2286000"/>
            <a:ext cx="8534400" cy="1295400"/>
          </a:xfrm>
        </p:spPr>
        <p:txBody>
          <a:bodyPr/>
          <a:lstStyle>
            <a:lvl1pPr>
              <a:defRPr sz="9600"/>
            </a:lvl1pPr>
          </a:lstStyle>
          <a:p>
            <a:pPr lvl="0"/>
            <a:r>
              <a:rPr lang="en-US" noProof="0" smtClean="0"/>
              <a:t>DOE Site Visit</a:t>
            </a:r>
            <a:br>
              <a:rPr lang="en-US" noProof="0" smtClean="0"/>
            </a:br>
            <a:r>
              <a:rPr lang="en-US" noProof="0" smtClean="0"/>
              <a:t>1/31/2001</a:t>
            </a:r>
          </a:p>
        </p:txBody>
      </p:sp>
      <p:sp>
        <p:nvSpPr>
          <p:cNvPr id="523267" name="Rectangle 3"/>
          <p:cNvSpPr>
            <a:spLocks noGrp="1" noChangeArrowheads="1"/>
          </p:cNvSpPr>
          <p:nvPr>
            <p:ph type="subTitle" idx="1"/>
          </p:nvPr>
        </p:nvSpPr>
        <p:spPr>
          <a:xfrm>
            <a:off x="762000" y="4876800"/>
            <a:ext cx="8534400" cy="1981200"/>
          </a:xfrm>
        </p:spPr>
        <p:txBody>
          <a:bodyPr/>
          <a:lstStyle>
            <a:lvl1pPr marL="0" indent="0" algn="ctr">
              <a:buFontTx/>
              <a:buNone/>
              <a:defRPr sz="6000"/>
            </a:lvl1pPr>
          </a:lstStyle>
          <a:p>
            <a:pPr lvl="0"/>
            <a:r>
              <a:rPr lang="en-US" noProof="0" smtClean="0"/>
              <a:t>David Toback</a:t>
            </a:r>
          </a:p>
        </p:txBody>
      </p:sp>
      <p:sp>
        <p:nvSpPr>
          <p:cNvPr id="523268" name="Rectangle 4"/>
          <p:cNvSpPr>
            <a:spLocks noGrp="1" noChangeArrowheads="1"/>
          </p:cNvSpPr>
          <p:nvPr>
            <p:ph type="dt" sz="half" idx="2"/>
          </p:nvPr>
        </p:nvSpPr>
        <p:spPr>
          <a:xfrm>
            <a:off x="762000" y="7086600"/>
            <a:ext cx="2057400" cy="533400"/>
          </a:xfrm>
        </p:spPr>
        <p:txBody>
          <a:bodyPr/>
          <a:lstStyle>
            <a:lvl1pPr>
              <a:defRPr>
                <a:solidFill>
                  <a:srgbClr val="990099"/>
                </a:solidFill>
              </a:defRPr>
            </a:lvl1pPr>
          </a:lstStyle>
          <a:p>
            <a:r>
              <a:rPr lang="en-US"/>
              <a:t>4/16/02</a:t>
            </a:r>
            <a:r>
              <a:rPr lang="en-US" b="0">
                <a:solidFill>
                  <a:schemeClr val="tx1"/>
                </a:solidFill>
              </a:rPr>
              <a:t> </a:t>
            </a:r>
          </a:p>
        </p:txBody>
      </p:sp>
      <p:sp>
        <p:nvSpPr>
          <p:cNvPr id="523269" name="Rectangle 5"/>
          <p:cNvSpPr>
            <a:spLocks noGrp="1" noChangeArrowheads="1"/>
          </p:cNvSpPr>
          <p:nvPr>
            <p:ph type="ftr" sz="quarter" idx="3"/>
          </p:nvPr>
        </p:nvSpPr>
        <p:spPr>
          <a:xfrm>
            <a:off x="3429000" y="7086600"/>
            <a:ext cx="3200400" cy="533400"/>
          </a:xfrm>
        </p:spPr>
        <p:txBody>
          <a:bodyPr/>
          <a:lstStyle>
            <a:lvl1pPr>
              <a:defRPr>
                <a:solidFill>
                  <a:schemeClr val="accent2"/>
                </a:solidFill>
                <a:latin typeface="Times New Roman" pitchFamily="18" charset="0"/>
              </a:defRPr>
            </a:lvl1pPr>
          </a:lstStyle>
          <a:p>
            <a:r>
              <a:rPr lang="en-US"/>
              <a:t>Directors Review</a:t>
            </a:r>
            <a:endParaRPr lang="en-US" b="0">
              <a:solidFill>
                <a:schemeClr val="tx1"/>
              </a:solidFill>
            </a:endParaRPr>
          </a:p>
        </p:txBody>
      </p:sp>
      <p:sp>
        <p:nvSpPr>
          <p:cNvPr id="523270" name="Rectangle 6"/>
          <p:cNvSpPr>
            <a:spLocks noGrp="1" noChangeArrowheads="1"/>
          </p:cNvSpPr>
          <p:nvPr>
            <p:ph type="sldNum" sz="quarter" idx="4"/>
          </p:nvPr>
        </p:nvSpPr>
        <p:spPr>
          <a:xfrm>
            <a:off x="7239000" y="7086600"/>
            <a:ext cx="2057400" cy="533400"/>
          </a:xfrm>
        </p:spPr>
        <p:txBody>
          <a:bodyPr/>
          <a:lstStyle>
            <a:lvl1pPr>
              <a:defRPr>
                <a:solidFill>
                  <a:srgbClr val="990099"/>
                </a:solidFill>
                <a:latin typeface="Times New Roman" pitchFamily="18" charset="0"/>
              </a:defRPr>
            </a:lvl1pPr>
          </a:lstStyle>
          <a:p>
            <a:fld id="{F0A841F3-8BDF-4107-9054-6D810F1607FB}" type="slidenum">
              <a:rPr lang="en-US"/>
              <a:pPr/>
              <a:t>‹#›</a:t>
            </a:fld>
            <a:endParaRPr lang="en-US">
              <a:solidFill>
                <a:schemeClr val="tx1"/>
              </a:solidFill>
            </a:endParaRPr>
          </a:p>
        </p:txBody>
      </p:sp>
      <p:sp>
        <p:nvSpPr>
          <p:cNvPr id="523271" name="Rectangle 7" descr="Green marble"/>
          <p:cNvSpPr>
            <a:spLocks noChangeArrowheads="1"/>
          </p:cNvSpPr>
          <p:nvPr/>
        </p:nvSpPr>
        <p:spPr bwMode="auto">
          <a:xfrm>
            <a:off x="609600" y="1143000"/>
            <a:ext cx="8605838" cy="152400"/>
          </a:xfrm>
          <a:prstGeom prst="rect">
            <a:avLst/>
          </a:prstGeom>
          <a:blipFill dpi="0" rotWithShape="0">
            <a:blip r:embed="rId2" cstate="print"/>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mn-lt"/>
              </a:defRPr>
            </a:lvl1pPr>
          </a:lstStyle>
          <a:p>
            <a:endParaRPr lang="en-US" dirty="0" smtClean="0">
              <a:latin typeface="Times New Roman" pitchFamily="18" charset="0"/>
            </a:endParaRPr>
          </a:p>
          <a:p>
            <a:r>
              <a:rPr lang="en-US" dirty="0" smtClean="0"/>
              <a:t>October 2011</a:t>
            </a:r>
          </a:p>
          <a:p>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David Toback, Texas A&amp;M University</a:t>
            </a:r>
          </a:p>
          <a:p>
            <a:r>
              <a:rPr lang="en-US" dirty="0" smtClean="0"/>
              <a:t>Research Topics Seminar</a:t>
            </a:r>
            <a:endParaRPr lang="en-US" dirty="0"/>
          </a:p>
        </p:txBody>
      </p:sp>
      <p:sp>
        <p:nvSpPr>
          <p:cNvPr id="6" name="Slide Number Placeholder 5"/>
          <p:cNvSpPr>
            <a:spLocks noGrp="1"/>
          </p:cNvSpPr>
          <p:nvPr>
            <p:ph type="sldNum" sz="quarter" idx="12"/>
          </p:nvPr>
        </p:nvSpPr>
        <p:spPr/>
        <p:txBody>
          <a:bodyPr/>
          <a:lstStyle>
            <a:lvl1pPr>
              <a:defRPr>
                <a:solidFill>
                  <a:srgbClr val="990099"/>
                </a:solidFill>
              </a:defRPr>
            </a:lvl1pPr>
          </a:lstStyle>
          <a:p>
            <a:endParaRPr lang="en-US"/>
          </a:p>
          <a:p>
            <a:fld id="{EAA50A1E-A8C5-4A6B-AA9B-59E1487A26B9}" type="slidenum">
              <a:rPr lang="en-US">
                <a:solidFill>
                  <a:schemeClr val="tx1"/>
                </a:solidFill>
              </a:rPr>
              <a:pPr/>
              <a:t>‹#›</a:t>
            </a:fld>
            <a:endParaRPr lang="en-US">
              <a:solidFill>
                <a:schemeClr val="tx1"/>
              </a:solidFill>
            </a:endParaRPr>
          </a:p>
        </p:txBody>
      </p:sp>
    </p:spTree>
    <p:extLst>
      <p:ext uri="{BB962C8B-B14F-4D97-AF65-F5344CB8AC3E}">
        <p14:creationId xmlns:p14="http://schemas.microsoft.com/office/powerpoint/2010/main" xmlns="" val="242095196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43800" y="0"/>
            <a:ext cx="2514600" cy="690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7391400" cy="690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mn-lt"/>
              </a:defRPr>
            </a:lvl1pPr>
          </a:lstStyle>
          <a:p>
            <a:endParaRPr lang="en-US" dirty="0" smtClean="0">
              <a:latin typeface="Times New Roman" pitchFamily="18" charset="0"/>
            </a:endParaRPr>
          </a:p>
          <a:p>
            <a:r>
              <a:rPr lang="en-US" dirty="0" smtClean="0"/>
              <a:t>October 2011</a:t>
            </a:r>
          </a:p>
          <a:p>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David Toback, Texas A&amp;M University</a:t>
            </a:r>
          </a:p>
          <a:p>
            <a:r>
              <a:rPr lang="en-US" dirty="0" smtClean="0"/>
              <a:t>Research Topics Seminar</a:t>
            </a:r>
            <a:endParaRPr lang="en-US" dirty="0"/>
          </a:p>
        </p:txBody>
      </p:sp>
      <p:sp>
        <p:nvSpPr>
          <p:cNvPr id="6" name="Slide Number Placeholder 5"/>
          <p:cNvSpPr>
            <a:spLocks noGrp="1"/>
          </p:cNvSpPr>
          <p:nvPr>
            <p:ph type="sldNum" sz="quarter" idx="12"/>
          </p:nvPr>
        </p:nvSpPr>
        <p:spPr/>
        <p:txBody>
          <a:bodyPr/>
          <a:lstStyle>
            <a:lvl1pPr>
              <a:defRPr>
                <a:solidFill>
                  <a:srgbClr val="990099"/>
                </a:solidFill>
              </a:defRPr>
            </a:lvl1pPr>
          </a:lstStyle>
          <a:p>
            <a:endParaRPr lang="en-US"/>
          </a:p>
          <a:p>
            <a:fld id="{2AF81868-E564-47DD-A9EA-9297E605A8B1}" type="slidenum">
              <a:rPr lang="en-US">
                <a:solidFill>
                  <a:schemeClr val="tx1"/>
                </a:solidFill>
              </a:rPr>
              <a:pPr/>
              <a:t>‹#›</a:t>
            </a:fld>
            <a:endParaRPr lang="en-US">
              <a:solidFill>
                <a:schemeClr val="tx1"/>
              </a:solidFill>
            </a:endParaRPr>
          </a:p>
        </p:txBody>
      </p:sp>
    </p:spTree>
    <p:extLst>
      <p:ext uri="{BB962C8B-B14F-4D97-AF65-F5344CB8AC3E}">
        <p14:creationId xmlns:p14="http://schemas.microsoft.com/office/powerpoint/2010/main" xmlns="" val="16970244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Ref idx="1002">
        <a:schemeClr val="bg1"/>
      </p:bgRef>
    </p:bg>
    <p:spTree>
      <p:nvGrpSpPr>
        <p:cNvPr id="1" name=""/>
        <p:cNvGrpSpPr/>
        <p:nvPr/>
      </p:nvGrpSpPr>
      <p:grpSpPr>
        <a:xfrm>
          <a:off x="0" y="0"/>
          <a:ext cx="0" cy="0"/>
          <a:chOff x="0" y="0"/>
          <a:chExt cx="0" cy="0"/>
        </a:xfrm>
      </p:grpSpPr>
      <p:sp>
        <p:nvSpPr>
          <p:cNvPr id="9" name="Rectangle 8"/>
          <p:cNvSpPr/>
          <p:nvPr userDrawn="1"/>
        </p:nvSpPr>
        <p:spPr bwMode="auto">
          <a:xfrm>
            <a:off x="0" y="7113360"/>
            <a:ext cx="10058400" cy="769441"/>
          </a:xfrm>
          <a:prstGeom prst="rect">
            <a:avLst/>
          </a:prstGeom>
          <a:solidFill>
            <a:srgbClr val="500000"/>
          </a:solidFill>
          <a:ln w="57150" cap="flat" cmpd="sng" algn="ctr">
            <a:solidFill>
              <a:srgbClr val="500000"/>
            </a:solidFill>
            <a:prstDash val="solid"/>
            <a:round/>
            <a:headEnd type="none"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en-US" sz="4400" b="1" i="0" u="none" strike="noStrike" cap="none" normalizeH="0" baseline="0" smtClean="0">
              <a:ln>
                <a:noFill/>
              </a:ln>
              <a:solidFill>
                <a:schemeClr val="bg1"/>
              </a:solidFill>
              <a:effectLst/>
              <a:latin typeface="Comic Sans MS" pitchFamily="66" charset="0"/>
            </a:endParaRPr>
          </a:p>
        </p:txBody>
      </p:sp>
      <p:sp>
        <p:nvSpPr>
          <p:cNvPr id="2" name="Title 1"/>
          <p:cNvSpPr>
            <a:spLocks noGrp="1"/>
          </p:cNvSpPr>
          <p:nvPr>
            <p:ph type="title"/>
          </p:nvPr>
        </p:nvSpPr>
        <p:spPr>
          <a:xfrm>
            <a:off x="0" y="0"/>
            <a:ext cx="10058400" cy="1295400"/>
          </a:xfrm>
          <a:solidFill>
            <a:srgbClr val="500000"/>
          </a:solidFill>
        </p:spPr>
        <p:txBody>
          <a:bodyPr/>
          <a:lstStyle>
            <a:lvl1pPr>
              <a:defRPr sz="4800">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a:solidFill>
                  <a:schemeClr val="tx1"/>
                </a:solidFill>
                <a:latin typeface="Times New Roman" panose="02020603050405020304" pitchFamily="18" charset="0"/>
                <a:cs typeface="Times New Roman" panose="02020603050405020304" pitchFamily="18" charset="0"/>
              </a:defRPr>
            </a:lvl1pPr>
            <a:lvl2pPr>
              <a:defRPr>
                <a:solidFill>
                  <a:srgbClr val="0033CC"/>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7158038"/>
            <a:ext cx="2392363" cy="517525"/>
          </a:xfrm>
        </p:spPr>
        <p:txBody>
          <a:bodyPr/>
          <a:lstStyle>
            <a:lvl1pPr>
              <a:defRPr>
                <a:solidFill>
                  <a:schemeClr val="bg1"/>
                </a:solidFill>
                <a:latin typeface="Times New Roman" panose="02020603050405020304" pitchFamily="18" charset="0"/>
                <a:cs typeface="Times New Roman" panose="02020603050405020304" pitchFamily="18" charset="0"/>
              </a:defRPr>
            </a:lvl1pPr>
          </a:lstStyle>
          <a:p>
            <a:r>
              <a:rPr lang="en-US" dirty="0" smtClean="0"/>
              <a:t>April 2015</a:t>
            </a:r>
          </a:p>
          <a:p>
            <a:r>
              <a:rPr lang="en-US" dirty="0" err="1" smtClean="0"/>
              <a:t>TedX</a:t>
            </a:r>
            <a:r>
              <a:rPr lang="en-US" dirty="0" smtClean="0"/>
              <a:t> TAMU</a:t>
            </a:r>
          </a:p>
          <a:p>
            <a:endParaRPr lang="en-US" dirty="0"/>
          </a:p>
        </p:txBody>
      </p:sp>
      <p:sp>
        <p:nvSpPr>
          <p:cNvPr id="5" name="Footer Placeholder 4"/>
          <p:cNvSpPr>
            <a:spLocks noGrp="1"/>
          </p:cNvSpPr>
          <p:nvPr>
            <p:ph type="ftr" sz="quarter" idx="11"/>
          </p:nvPr>
        </p:nvSpPr>
        <p:spPr>
          <a:xfrm>
            <a:off x="2590800" y="7148531"/>
            <a:ext cx="5181600" cy="517525"/>
          </a:xfrm>
        </p:spPr>
        <p:txBody>
          <a:bodyPr/>
          <a:lstStyle>
            <a:lvl1pPr>
              <a:defRPr>
                <a:solidFill>
                  <a:schemeClr val="bg1"/>
                </a:solidFill>
                <a:latin typeface="Times New Roman" panose="02020603050405020304" pitchFamily="18" charset="0"/>
                <a:cs typeface="Times New Roman" panose="02020603050405020304" pitchFamily="18" charset="0"/>
              </a:defRPr>
            </a:lvl1pPr>
          </a:lstStyle>
          <a:p>
            <a:r>
              <a:rPr lang="en-US" dirty="0" smtClean="0"/>
              <a:t>David Toback</a:t>
            </a:r>
          </a:p>
          <a:p>
            <a:r>
              <a:rPr lang="en-US" dirty="0" smtClean="0"/>
              <a:t>Dark Matter and the Big Bang</a:t>
            </a:r>
            <a:endParaRPr lang="en-US" dirty="0" smtClean="0"/>
          </a:p>
        </p:txBody>
      </p:sp>
      <p:sp>
        <p:nvSpPr>
          <p:cNvPr id="6" name="Slide Number Placeholder 5"/>
          <p:cNvSpPr>
            <a:spLocks noGrp="1"/>
          </p:cNvSpPr>
          <p:nvPr>
            <p:ph type="sldNum" sz="quarter" idx="12"/>
          </p:nvPr>
        </p:nvSpPr>
        <p:spPr>
          <a:xfrm>
            <a:off x="7208838" y="7158038"/>
            <a:ext cx="2095500" cy="517525"/>
          </a:xfrm>
        </p:spPr>
        <p:txBody>
          <a:bodyPr/>
          <a:lstStyle>
            <a:lvl1pPr>
              <a:defRPr>
                <a:solidFill>
                  <a:schemeClr val="bg1"/>
                </a:solidFill>
                <a:latin typeface="Times New Roman" panose="02020603050405020304" pitchFamily="18" charset="0"/>
                <a:cs typeface="Times New Roman" panose="02020603050405020304" pitchFamily="18" charset="0"/>
              </a:defRPr>
            </a:lvl1pPr>
          </a:lstStyle>
          <a:p>
            <a:endParaRPr lang="en-US" smtClean="0"/>
          </a:p>
          <a:p>
            <a:fld id="{2EE9679C-92AE-4E55-8437-4DB62EB221AB}" type="slidenum">
              <a:rPr lang="en-US" smtClean="0"/>
              <a:pPr/>
              <a:t>‹#›</a:t>
            </a:fld>
            <a:endParaRPr lang="en-US" dirty="0"/>
          </a:p>
        </p:txBody>
      </p:sp>
      <p:pic>
        <p:nvPicPr>
          <p:cNvPr id="12" name="Picture 11" descr="cdfii_logo">
            <a:hlinkClick r:id="rId2"/>
          </p:cNvPr>
          <p:cNvPicPr>
            <a:picLocks noChangeAspect="1" noChangeArrowheads="1"/>
          </p:cNvPicPr>
          <p:nvPr userDrawn="1"/>
        </p:nvPicPr>
        <p:blipFill>
          <a:blip r:embed="rId3" cstate="print"/>
          <a:srcRect/>
          <a:stretch>
            <a:fillRect/>
          </a:stretch>
        </p:blipFill>
        <p:spPr bwMode="auto">
          <a:xfrm>
            <a:off x="0" y="0"/>
            <a:ext cx="931573" cy="931573"/>
          </a:xfrm>
          <a:prstGeom prst="rect">
            <a:avLst/>
          </a:prstGeom>
          <a:noFill/>
          <a:ln w="9525">
            <a:noFill/>
            <a:miter lim="800000"/>
            <a:headEnd/>
            <a:tailEnd/>
          </a:ln>
          <a:effectLst/>
        </p:spPr>
      </p:pic>
    </p:spTree>
    <p:extLst>
      <p:ext uri="{BB962C8B-B14F-4D97-AF65-F5344CB8AC3E}">
        <p14:creationId xmlns:p14="http://schemas.microsoft.com/office/powerpoint/2010/main" xmlns="" val="322495536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mn-lt"/>
              </a:defRPr>
            </a:lvl1pPr>
          </a:lstStyle>
          <a:p>
            <a:endParaRPr lang="en-US" dirty="0" smtClean="0">
              <a:latin typeface="Times New Roman" pitchFamily="18" charset="0"/>
            </a:endParaRPr>
          </a:p>
          <a:p>
            <a:r>
              <a:rPr lang="en-US" dirty="0" smtClean="0"/>
              <a:t>October 2011</a:t>
            </a:r>
          </a:p>
          <a:p>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David Toback, Texas A&amp;M University</a:t>
            </a:r>
          </a:p>
          <a:p>
            <a:r>
              <a:rPr lang="en-US" dirty="0" smtClean="0"/>
              <a:t>Research Topics Seminar</a:t>
            </a:r>
            <a:endParaRPr lang="en-US" dirty="0"/>
          </a:p>
        </p:txBody>
      </p:sp>
      <p:sp>
        <p:nvSpPr>
          <p:cNvPr id="6" name="Slide Number Placeholder 5"/>
          <p:cNvSpPr>
            <a:spLocks noGrp="1"/>
          </p:cNvSpPr>
          <p:nvPr>
            <p:ph type="sldNum" sz="quarter" idx="12"/>
          </p:nvPr>
        </p:nvSpPr>
        <p:spPr/>
        <p:txBody>
          <a:bodyPr/>
          <a:lstStyle>
            <a:lvl1pPr>
              <a:defRPr>
                <a:solidFill>
                  <a:srgbClr val="990099"/>
                </a:solidFill>
              </a:defRPr>
            </a:lvl1pPr>
          </a:lstStyle>
          <a:p>
            <a:endParaRPr lang="en-US"/>
          </a:p>
          <a:p>
            <a:fld id="{165DD90C-2AD2-4F63-97A7-0577884D5B50}" type="slidenum">
              <a:rPr lang="en-US">
                <a:solidFill>
                  <a:schemeClr val="tx1"/>
                </a:solidFill>
              </a:rPr>
              <a:pPr/>
              <a:t>‹#›</a:t>
            </a:fld>
            <a:endParaRPr lang="en-US">
              <a:solidFill>
                <a:schemeClr val="tx1"/>
              </a:solidFill>
            </a:endParaRPr>
          </a:p>
        </p:txBody>
      </p:sp>
    </p:spTree>
    <p:extLst>
      <p:ext uri="{BB962C8B-B14F-4D97-AF65-F5344CB8AC3E}">
        <p14:creationId xmlns:p14="http://schemas.microsoft.com/office/powerpoint/2010/main" xmlns="" val="317393349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371600"/>
            <a:ext cx="4457700" cy="553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3500" y="1371600"/>
            <a:ext cx="4457700" cy="553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mn-lt"/>
              </a:defRPr>
            </a:lvl1pPr>
          </a:lstStyle>
          <a:p>
            <a:endParaRPr lang="en-US" dirty="0" smtClean="0">
              <a:latin typeface="Times New Roman" pitchFamily="18" charset="0"/>
            </a:endParaRPr>
          </a:p>
          <a:p>
            <a:r>
              <a:rPr lang="en-US" dirty="0" smtClean="0"/>
              <a:t>October 2011</a:t>
            </a:r>
          </a:p>
          <a:p>
            <a:endParaRPr lang="en-US" dirty="0"/>
          </a:p>
        </p:txBody>
      </p:sp>
      <p:sp>
        <p:nvSpPr>
          <p:cNvPr id="6" name="Footer Placeholder 5"/>
          <p:cNvSpPr>
            <a:spLocks noGrp="1"/>
          </p:cNvSpPr>
          <p:nvPr>
            <p:ph type="ftr" sz="quarter" idx="11"/>
          </p:nvPr>
        </p:nvSpPr>
        <p:spPr/>
        <p:txBody>
          <a:bodyPr/>
          <a:lstStyle>
            <a:lvl1pPr>
              <a:defRPr/>
            </a:lvl1pPr>
          </a:lstStyle>
          <a:p>
            <a:r>
              <a:rPr lang="en-US" dirty="0" smtClean="0"/>
              <a:t>David Toback, Texas A&amp;M University</a:t>
            </a:r>
          </a:p>
          <a:p>
            <a:r>
              <a:rPr lang="en-US" dirty="0" smtClean="0"/>
              <a:t>Research Topics Seminar</a:t>
            </a:r>
            <a:endParaRPr lang="en-US" dirty="0"/>
          </a:p>
        </p:txBody>
      </p:sp>
      <p:sp>
        <p:nvSpPr>
          <p:cNvPr id="7" name="Slide Number Placeholder 6"/>
          <p:cNvSpPr>
            <a:spLocks noGrp="1"/>
          </p:cNvSpPr>
          <p:nvPr>
            <p:ph type="sldNum" sz="quarter" idx="12"/>
          </p:nvPr>
        </p:nvSpPr>
        <p:spPr/>
        <p:txBody>
          <a:bodyPr/>
          <a:lstStyle>
            <a:lvl1pPr>
              <a:defRPr>
                <a:solidFill>
                  <a:srgbClr val="990099"/>
                </a:solidFill>
              </a:defRPr>
            </a:lvl1pPr>
          </a:lstStyle>
          <a:p>
            <a:endParaRPr lang="en-US"/>
          </a:p>
          <a:p>
            <a:fld id="{4550ADC2-BF6E-4AAA-93FF-AB2EBFEF33E6}" type="slidenum">
              <a:rPr lang="en-US">
                <a:solidFill>
                  <a:schemeClr val="tx1"/>
                </a:solidFill>
              </a:rPr>
              <a:pPr/>
              <a:t>‹#›</a:t>
            </a:fld>
            <a:endParaRPr lang="en-US">
              <a:solidFill>
                <a:schemeClr val="tx1"/>
              </a:solidFill>
            </a:endParaRPr>
          </a:p>
        </p:txBody>
      </p:sp>
    </p:spTree>
    <p:extLst>
      <p:ext uri="{BB962C8B-B14F-4D97-AF65-F5344CB8AC3E}">
        <p14:creationId xmlns:p14="http://schemas.microsoft.com/office/powerpoint/2010/main" xmlns="" val="298482608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mn-lt"/>
              </a:defRPr>
            </a:lvl1pPr>
          </a:lstStyle>
          <a:p>
            <a:endParaRPr lang="en-US" dirty="0" smtClean="0">
              <a:latin typeface="Times New Roman" pitchFamily="18" charset="0"/>
            </a:endParaRPr>
          </a:p>
          <a:p>
            <a:r>
              <a:rPr lang="en-US" dirty="0" smtClean="0"/>
              <a:t>October 2011</a:t>
            </a:r>
          </a:p>
          <a:p>
            <a:endParaRPr lang="en-US" dirty="0"/>
          </a:p>
        </p:txBody>
      </p:sp>
      <p:sp>
        <p:nvSpPr>
          <p:cNvPr id="8" name="Footer Placeholder 7"/>
          <p:cNvSpPr>
            <a:spLocks noGrp="1"/>
          </p:cNvSpPr>
          <p:nvPr>
            <p:ph type="ftr" sz="quarter" idx="11"/>
          </p:nvPr>
        </p:nvSpPr>
        <p:spPr/>
        <p:txBody>
          <a:bodyPr/>
          <a:lstStyle>
            <a:lvl1pPr>
              <a:defRPr/>
            </a:lvl1pPr>
          </a:lstStyle>
          <a:p>
            <a:r>
              <a:rPr lang="en-US" dirty="0" smtClean="0"/>
              <a:t>David Toback, Texas A&amp;M University</a:t>
            </a:r>
          </a:p>
          <a:p>
            <a:r>
              <a:rPr lang="en-US" dirty="0" smtClean="0"/>
              <a:t>Research Topics Seminar</a:t>
            </a:r>
            <a:endParaRPr lang="en-US" dirty="0"/>
          </a:p>
        </p:txBody>
      </p:sp>
      <p:sp>
        <p:nvSpPr>
          <p:cNvPr id="9" name="Slide Number Placeholder 8"/>
          <p:cNvSpPr>
            <a:spLocks noGrp="1"/>
          </p:cNvSpPr>
          <p:nvPr>
            <p:ph type="sldNum" sz="quarter" idx="12"/>
          </p:nvPr>
        </p:nvSpPr>
        <p:spPr/>
        <p:txBody>
          <a:bodyPr/>
          <a:lstStyle>
            <a:lvl1pPr>
              <a:defRPr>
                <a:solidFill>
                  <a:srgbClr val="990099"/>
                </a:solidFill>
              </a:defRPr>
            </a:lvl1pPr>
          </a:lstStyle>
          <a:p>
            <a:endParaRPr lang="en-US"/>
          </a:p>
          <a:p>
            <a:fld id="{59B2C978-B5B9-4706-A493-7B87CFAECB33}" type="slidenum">
              <a:rPr lang="en-US">
                <a:solidFill>
                  <a:schemeClr val="tx1"/>
                </a:solidFill>
              </a:rPr>
              <a:pPr/>
              <a:t>‹#›</a:t>
            </a:fld>
            <a:endParaRPr lang="en-US">
              <a:solidFill>
                <a:schemeClr val="tx1"/>
              </a:solidFill>
            </a:endParaRPr>
          </a:p>
        </p:txBody>
      </p:sp>
    </p:spTree>
    <p:extLst>
      <p:ext uri="{BB962C8B-B14F-4D97-AF65-F5344CB8AC3E}">
        <p14:creationId xmlns:p14="http://schemas.microsoft.com/office/powerpoint/2010/main" xmlns="" val="363794909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mn-lt"/>
              </a:defRPr>
            </a:lvl1pPr>
          </a:lstStyle>
          <a:p>
            <a:endParaRPr lang="en-US" dirty="0" smtClean="0">
              <a:latin typeface="Times New Roman" pitchFamily="18" charset="0"/>
            </a:endParaRPr>
          </a:p>
          <a:p>
            <a:r>
              <a:rPr lang="en-US" dirty="0" smtClean="0"/>
              <a:t>October 2011</a:t>
            </a:r>
          </a:p>
          <a:p>
            <a:endParaRPr lang="en-US" dirty="0"/>
          </a:p>
        </p:txBody>
      </p:sp>
      <p:sp>
        <p:nvSpPr>
          <p:cNvPr id="4" name="Footer Placeholder 3"/>
          <p:cNvSpPr>
            <a:spLocks noGrp="1"/>
          </p:cNvSpPr>
          <p:nvPr>
            <p:ph type="ftr" sz="quarter" idx="11"/>
          </p:nvPr>
        </p:nvSpPr>
        <p:spPr/>
        <p:txBody>
          <a:bodyPr/>
          <a:lstStyle>
            <a:lvl1pPr>
              <a:defRPr/>
            </a:lvl1pPr>
          </a:lstStyle>
          <a:p>
            <a:r>
              <a:rPr lang="en-US" dirty="0" smtClean="0"/>
              <a:t>David Toback, Texas A&amp;M University</a:t>
            </a:r>
          </a:p>
          <a:p>
            <a:r>
              <a:rPr lang="en-US" dirty="0" smtClean="0"/>
              <a:t>Research Topics Seminar</a:t>
            </a:r>
            <a:endParaRPr lang="en-US" dirty="0"/>
          </a:p>
        </p:txBody>
      </p:sp>
      <p:sp>
        <p:nvSpPr>
          <p:cNvPr id="5" name="Slide Number Placeholder 4"/>
          <p:cNvSpPr>
            <a:spLocks noGrp="1"/>
          </p:cNvSpPr>
          <p:nvPr>
            <p:ph type="sldNum" sz="quarter" idx="12"/>
          </p:nvPr>
        </p:nvSpPr>
        <p:spPr/>
        <p:txBody>
          <a:bodyPr/>
          <a:lstStyle>
            <a:lvl1pPr>
              <a:defRPr>
                <a:solidFill>
                  <a:srgbClr val="990099"/>
                </a:solidFill>
              </a:defRPr>
            </a:lvl1pPr>
          </a:lstStyle>
          <a:p>
            <a:endParaRPr lang="en-US"/>
          </a:p>
          <a:p>
            <a:fld id="{D6774913-34C6-4616-9D03-42FD4E752E4A}" type="slidenum">
              <a:rPr lang="en-US">
                <a:solidFill>
                  <a:schemeClr val="tx1"/>
                </a:solidFill>
              </a:rPr>
              <a:pPr/>
              <a:t>‹#›</a:t>
            </a:fld>
            <a:endParaRPr lang="en-US">
              <a:solidFill>
                <a:schemeClr val="tx1"/>
              </a:solidFill>
            </a:endParaRPr>
          </a:p>
        </p:txBody>
      </p:sp>
    </p:spTree>
    <p:extLst>
      <p:ext uri="{BB962C8B-B14F-4D97-AF65-F5344CB8AC3E}">
        <p14:creationId xmlns:p14="http://schemas.microsoft.com/office/powerpoint/2010/main" xmlns="" val="34153549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mn-lt"/>
              </a:defRPr>
            </a:lvl1pPr>
          </a:lstStyle>
          <a:p>
            <a:endParaRPr lang="en-US" dirty="0" smtClean="0">
              <a:latin typeface="Times New Roman" pitchFamily="18" charset="0"/>
            </a:endParaRPr>
          </a:p>
          <a:p>
            <a:r>
              <a:rPr lang="en-US" dirty="0" smtClean="0"/>
              <a:t>October 2011</a:t>
            </a:r>
          </a:p>
          <a:p>
            <a:endParaRPr lang="en-US" dirty="0"/>
          </a:p>
        </p:txBody>
      </p:sp>
      <p:sp>
        <p:nvSpPr>
          <p:cNvPr id="3" name="Footer Placeholder 2"/>
          <p:cNvSpPr>
            <a:spLocks noGrp="1"/>
          </p:cNvSpPr>
          <p:nvPr>
            <p:ph type="ftr" sz="quarter" idx="11"/>
          </p:nvPr>
        </p:nvSpPr>
        <p:spPr/>
        <p:txBody>
          <a:bodyPr/>
          <a:lstStyle>
            <a:lvl1pPr>
              <a:defRPr/>
            </a:lvl1pPr>
          </a:lstStyle>
          <a:p>
            <a:r>
              <a:rPr lang="en-US" dirty="0" smtClean="0"/>
              <a:t>David Toback, Texas A&amp;M University</a:t>
            </a:r>
          </a:p>
          <a:p>
            <a:r>
              <a:rPr lang="en-US" dirty="0" smtClean="0"/>
              <a:t>Research Topics Seminar</a:t>
            </a:r>
            <a:endParaRPr lang="en-US" dirty="0"/>
          </a:p>
        </p:txBody>
      </p:sp>
      <p:sp>
        <p:nvSpPr>
          <p:cNvPr id="4" name="Slide Number Placeholder 3"/>
          <p:cNvSpPr>
            <a:spLocks noGrp="1"/>
          </p:cNvSpPr>
          <p:nvPr>
            <p:ph type="sldNum" sz="quarter" idx="12"/>
          </p:nvPr>
        </p:nvSpPr>
        <p:spPr/>
        <p:txBody>
          <a:bodyPr/>
          <a:lstStyle>
            <a:lvl1pPr>
              <a:defRPr>
                <a:solidFill>
                  <a:srgbClr val="990099"/>
                </a:solidFill>
              </a:defRPr>
            </a:lvl1pPr>
          </a:lstStyle>
          <a:p>
            <a:endParaRPr lang="en-US"/>
          </a:p>
          <a:p>
            <a:fld id="{593CB36A-5306-46C4-BB11-FE395B42E1D0}" type="slidenum">
              <a:rPr lang="en-US">
                <a:solidFill>
                  <a:schemeClr val="tx1"/>
                </a:solidFill>
              </a:rPr>
              <a:pPr/>
              <a:t>‹#›</a:t>
            </a:fld>
            <a:endParaRPr lang="en-US">
              <a:solidFill>
                <a:schemeClr val="tx1"/>
              </a:solidFill>
            </a:endParaRPr>
          </a:p>
        </p:txBody>
      </p:sp>
    </p:spTree>
    <p:extLst>
      <p:ext uri="{BB962C8B-B14F-4D97-AF65-F5344CB8AC3E}">
        <p14:creationId xmlns:p14="http://schemas.microsoft.com/office/powerpoint/2010/main" xmlns="" val="159506149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mn-lt"/>
              </a:defRPr>
            </a:lvl1pPr>
          </a:lstStyle>
          <a:p>
            <a:endParaRPr lang="en-US" dirty="0" smtClean="0">
              <a:latin typeface="Times New Roman" pitchFamily="18" charset="0"/>
            </a:endParaRPr>
          </a:p>
          <a:p>
            <a:r>
              <a:rPr lang="en-US" dirty="0" smtClean="0"/>
              <a:t>October 2011</a:t>
            </a:r>
          </a:p>
          <a:p>
            <a:endParaRPr lang="en-US" dirty="0"/>
          </a:p>
        </p:txBody>
      </p:sp>
      <p:sp>
        <p:nvSpPr>
          <p:cNvPr id="6" name="Footer Placeholder 5"/>
          <p:cNvSpPr>
            <a:spLocks noGrp="1"/>
          </p:cNvSpPr>
          <p:nvPr>
            <p:ph type="ftr" sz="quarter" idx="11"/>
          </p:nvPr>
        </p:nvSpPr>
        <p:spPr/>
        <p:txBody>
          <a:bodyPr/>
          <a:lstStyle>
            <a:lvl1pPr>
              <a:defRPr/>
            </a:lvl1pPr>
          </a:lstStyle>
          <a:p>
            <a:r>
              <a:rPr lang="en-US" dirty="0" smtClean="0"/>
              <a:t>David Toback, Texas A&amp;M University</a:t>
            </a:r>
          </a:p>
          <a:p>
            <a:r>
              <a:rPr lang="en-US" dirty="0" smtClean="0"/>
              <a:t>Research Topics Seminar</a:t>
            </a:r>
            <a:endParaRPr lang="en-US" dirty="0"/>
          </a:p>
        </p:txBody>
      </p:sp>
      <p:sp>
        <p:nvSpPr>
          <p:cNvPr id="7" name="Slide Number Placeholder 6"/>
          <p:cNvSpPr>
            <a:spLocks noGrp="1"/>
          </p:cNvSpPr>
          <p:nvPr>
            <p:ph type="sldNum" sz="quarter" idx="12"/>
          </p:nvPr>
        </p:nvSpPr>
        <p:spPr/>
        <p:txBody>
          <a:bodyPr/>
          <a:lstStyle>
            <a:lvl1pPr>
              <a:defRPr>
                <a:solidFill>
                  <a:srgbClr val="990099"/>
                </a:solidFill>
              </a:defRPr>
            </a:lvl1pPr>
          </a:lstStyle>
          <a:p>
            <a:endParaRPr lang="en-US"/>
          </a:p>
          <a:p>
            <a:fld id="{DE808B8F-BCBD-4D19-B49A-AAC70A4AB0BB}" type="slidenum">
              <a:rPr lang="en-US">
                <a:solidFill>
                  <a:schemeClr val="tx1"/>
                </a:solidFill>
              </a:rPr>
              <a:pPr/>
              <a:t>‹#›</a:t>
            </a:fld>
            <a:endParaRPr lang="en-US">
              <a:solidFill>
                <a:schemeClr val="tx1"/>
              </a:solidFill>
            </a:endParaRPr>
          </a:p>
        </p:txBody>
      </p:sp>
    </p:spTree>
    <p:extLst>
      <p:ext uri="{BB962C8B-B14F-4D97-AF65-F5344CB8AC3E}">
        <p14:creationId xmlns:p14="http://schemas.microsoft.com/office/powerpoint/2010/main" xmlns="" val="316853938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5" y="693738"/>
            <a:ext cx="6035675"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mn-lt"/>
              </a:defRPr>
            </a:lvl1pPr>
          </a:lstStyle>
          <a:p>
            <a:endParaRPr lang="en-US" dirty="0" smtClean="0">
              <a:latin typeface="Times New Roman" pitchFamily="18" charset="0"/>
            </a:endParaRPr>
          </a:p>
          <a:p>
            <a:r>
              <a:rPr lang="en-US" dirty="0" smtClean="0"/>
              <a:t>October 2011</a:t>
            </a:r>
          </a:p>
          <a:p>
            <a:endParaRPr lang="en-US" dirty="0"/>
          </a:p>
        </p:txBody>
      </p:sp>
      <p:sp>
        <p:nvSpPr>
          <p:cNvPr id="6" name="Footer Placeholder 5"/>
          <p:cNvSpPr>
            <a:spLocks noGrp="1"/>
          </p:cNvSpPr>
          <p:nvPr>
            <p:ph type="ftr" sz="quarter" idx="11"/>
          </p:nvPr>
        </p:nvSpPr>
        <p:spPr/>
        <p:txBody>
          <a:bodyPr/>
          <a:lstStyle>
            <a:lvl1pPr>
              <a:defRPr/>
            </a:lvl1pPr>
          </a:lstStyle>
          <a:p>
            <a:r>
              <a:rPr lang="en-US" dirty="0" smtClean="0"/>
              <a:t>David Toback, Texas A&amp;M University</a:t>
            </a:r>
          </a:p>
          <a:p>
            <a:r>
              <a:rPr lang="en-US" dirty="0" smtClean="0"/>
              <a:t>Research Topics Seminar</a:t>
            </a:r>
            <a:endParaRPr lang="en-US" dirty="0"/>
          </a:p>
        </p:txBody>
      </p:sp>
      <p:sp>
        <p:nvSpPr>
          <p:cNvPr id="7" name="Slide Number Placeholder 6"/>
          <p:cNvSpPr>
            <a:spLocks noGrp="1"/>
          </p:cNvSpPr>
          <p:nvPr>
            <p:ph type="sldNum" sz="quarter" idx="12"/>
          </p:nvPr>
        </p:nvSpPr>
        <p:spPr/>
        <p:txBody>
          <a:bodyPr/>
          <a:lstStyle>
            <a:lvl1pPr>
              <a:defRPr>
                <a:solidFill>
                  <a:srgbClr val="990099"/>
                </a:solidFill>
              </a:defRPr>
            </a:lvl1pPr>
          </a:lstStyle>
          <a:p>
            <a:endParaRPr lang="en-US"/>
          </a:p>
          <a:p>
            <a:fld id="{76B2B658-416E-4EBB-B6A0-1250ABAC6DE7}" type="slidenum">
              <a:rPr lang="en-US">
                <a:solidFill>
                  <a:schemeClr val="tx1"/>
                </a:solidFill>
              </a:rPr>
              <a:pPr/>
              <a:t>‹#›</a:t>
            </a:fld>
            <a:endParaRPr lang="en-US">
              <a:solidFill>
                <a:schemeClr val="tx1"/>
              </a:solidFill>
            </a:endParaRPr>
          </a:p>
        </p:txBody>
      </p:sp>
    </p:spTree>
    <p:extLst>
      <p:ext uri="{BB962C8B-B14F-4D97-AF65-F5344CB8AC3E}">
        <p14:creationId xmlns:p14="http://schemas.microsoft.com/office/powerpoint/2010/main" xmlns="" val="156183049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10058400" cy="1295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01882" tIns="50941" rIns="101882" bIns="50941" numCol="1" anchor="ctr" anchorCtr="0" compatLnSpc="1">
            <a:prstTxWarp prst="textNoShape">
              <a:avLst/>
            </a:prstTxWarp>
          </a:bodyPr>
          <a:lstStyle/>
          <a:p>
            <a:pPr lvl="0"/>
            <a:endParaRPr lang="en-US" dirty="0" smtClean="0"/>
          </a:p>
        </p:txBody>
      </p:sp>
      <p:sp>
        <p:nvSpPr>
          <p:cNvPr id="1027" name="Rectangle 3"/>
          <p:cNvSpPr>
            <a:spLocks noGrp="1" noChangeArrowheads="1"/>
          </p:cNvSpPr>
          <p:nvPr>
            <p:ph type="body" idx="1"/>
          </p:nvPr>
        </p:nvSpPr>
        <p:spPr bwMode="auto">
          <a:xfrm>
            <a:off x="533400" y="1371600"/>
            <a:ext cx="9067800" cy="553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01882" tIns="50941" rIns="101882" bIns="50941"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754063" y="7081838"/>
            <a:ext cx="2095500" cy="51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01882" tIns="50941" rIns="101882" bIns="50941" numCol="1" anchor="t" anchorCtr="0" compatLnSpc="1">
            <a:prstTxWarp prst="textNoShape">
              <a:avLst/>
            </a:prstTxWarp>
          </a:bodyPr>
          <a:lstStyle>
            <a:lvl1pPr algn="l" defTabSz="1019175">
              <a:spcBef>
                <a:spcPct val="0"/>
              </a:spcBef>
              <a:defRPr sz="1600">
                <a:solidFill>
                  <a:schemeClr val="tx1"/>
                </a:solidFill>
                <a:latin typeface="Times New Roman" pitchFamily="18" charset="0"/>
              </a:defRPr>
            </a:lvl1pPr>
          </a:lstStyle>
          <a:p>
            <a:endParaRPr lang="en-US" dirty="0" smtClean="0"/>
          </a:p>
          <a:p>
            <a:r>
              <a:rPr lang="en-US" dirty="0" smtClean="0">
                <a:latin typeface="+mn-lt"/>
              </a:rPr>
              <a:t>September 2012</a:t>
            </a:r>
          </a:p>
          <a:p>
            <a:endParaRPr lang="en-US" dirty="0">
              <a:latin typeface="+mn-lt"/>
            </a:endParaRPr>
          </a:p>
        </p:txBody>
      </p:sp>
      <p:sp>
        <p:nvSpPr>
          <p:cNvPr id="1029" name="Rectangle 5"/>
          <p:cNvSpPr>
            <a:spLocks noGrp="1" noChangeArrowheads="1"/>
          </p:cNvSpPr>
          <p:nvPr>
            <p:ph type="ftr" sz="quarter" idx="3"/>
          </p:nvPr>
        </p:nvSpPr>
        <p:spPr bwMode="auto">
          <a:xfrm>
            <a:off x="2590800" y="7178675"/>
            <a:ext cx="5181600" cy="51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01882" tIns="50941" rIns="101882" bIns="50941" numCol="1" anchor="t" anchorCtr="0" compatLnSpc="1">
            <a:prstTxWarp prst="textNoShape">
              <a:avLst/>
            </a:prstTxWarp>
          </a:bodyPr>
          <a:lstStyle>
            <a:lvl1pPr defTabSz="1019175">
              <a:spcBef>
                <a:spcPct val="0"/>
              </a:spcBef>
              <a:defRPr sz="1600">
                <a:solidFill>
                  <a:schemeClr val="tx1"/>
                </a:solidFill>
              </a:defRPr>
            </a:lvl1pPr>
          </a:lstStyle>
          <a:p>
            <a:r>
              <a:rPr lang="en-US" dirty="0" smtClean="0"/>
              <a:t>David Toback, Texas A&amp;M University</a:t>
            </a:r>
          </a:p>
          <a:p>
            <a:r>
              <a:rPr lang="en-US" dirty="0" smtClean="0"/>
              <a:t>Research Topics Seminar</a:t>
            </a:r>
            <a:endParaRPr lang="en-US" dirty="0"/>
          </a:p>
        </p:txBody>
      </p:sp>
      <p:sp>
        <p:nvSpPr>
          <p:cNvPr id="1030" name="Rectangle 6"/>
          <p:cNvSpPr>
            <a:spLocks noGrp="1" noChangeArrowheads="1"/>
          </p:cNvSpPr>
          <p:nvPr>
            <p:ph type="sldNum" sz="quarter" idx="4"/>
          </p:nvPr>
        </p:nvSpPr>
        <p:spPr bwMode="auto">
          <a:xfrm>
            <a:off x="7208838" y="7081838"/>
            <a:ext cx="2095500" cy="51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01882" tIns="50941" rIns="101882" bIns="50941" numCol="1" anchor="t" anchorCtr="0" compatLnSpc="1">
            <a:prstTxWarp prst="textNoShape">
              <a:avLst/>
            </a:prstTxWarp>
          </a:bodyPr>
          <a:lstStyle>
            <a:lvl1pPr algn="r" defTabSz="1019175">
              <a:spcBef>
                <a:spcPct val="0"/>
              </a:spcBef>
              <a:defRPr sz="1600">
                <a:solidFill>
                  <a:schemeClr val="tx1"/>
                </a:solidFill>
              </a:defRPr>
            </a:lvl1pPr>
          </a:lstStyle>
          <a:p>
            <a:endParaRPr lang="en-US">
              <a:solidFill>
                <a:srgbClr val="990099"/>
              </a:solidFill>
            </a:endParaRPr>
          </a:p>
          <a:p>
            <a:fld id="{E2E32A6D-7D37-41B6-8129-F0CEF58B54F1}" type="slidenum">
              <a:rPr lang="en-US"/>
              <a:pPr/>
              <a:t>‹#›</a:t>
            </a:fld>
            <a:endParaRPr lang="en-US"/>
          </a:p>
        </p:txBody>
      </p:sp>
      <p:sp>
        <p:nvSpPr>
          <p:cNvPr id="1032" name="Rectangle 8" descr="Green marble"/>
          <p:cNvSpPr>
            <a:spLocks noChangeArrowheads="1"/>
          </p:cNvSpPr>
          <p:nvPr/>
        </p:nvSpPr>
        <p:spPr bwMode="auto">
          <a:xfrm>
            <a:off x="609600" y="1143000"/>
            <a:ext cx="8605838" cy="152400"/>
          </a:xfrm>
          <a:prstGeom prst="rect">
            <a:avLst/>
          </a:prstGeom>
          <a:blipFill dpi="0" rotWithShape="0">
            <a:blip r:embed="rId13" cstate="print"/>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ctr" defTabSz="1019175" rtl="0" eaLnBrk="0" fontAlgn="base" hangingPunct="0">
        <a:spcBef>
          <a:spcPct val="0"/>
        </a:spcBef>
        <a:spcAft>
          <a:spcPct val="0"/>
        </a:spcAft>
        <a:defRPr sz="4900" b="1">
          <a:solidFill>
            <a:srgbClr val="0000FF"/>
          </a:solidFill>
          <a:latin typeface="+mj-lt"/>
          <a:ea typeface="+mj-ea"/>
          <a:cs typeface="+mj-cs"/>
        </a:defRPr>
      </a:lvl1pPr>
      <a:lvl2pPr algn="ctr" defTabSz="1019175" rtl="0" eaLnBrk="0" fontAlgn="base" hangingPunct="0">
        <a:spcBef>
          <a:spcPct val="0"/>
        </a:spcBef>
        <a:spcAft>
          <a:spcPct val="0"/>
        </a:spcAft>
        <a:defRPr sz="4900" b="1">
          <a:solidFill>
            <a:srgbClr val="0000FF"/>
          </a:solidFill>
          <a:latin typeface="Comic Sans MS" pitchFamily="66" charset="0"/>
        </a:defRPr>
      </a:lvl2pPr>
      <a:lvl3pPr algn="ctr" defTabSz="1019175" rtl="0" eaLnBrk="0" fontAlgn="base" hangingPunct="0">
        <a:spcBef>
          <a:spcPct val="0"/>
        </a:spcBef>
        <a:spcAft>
          <a:spcPct val="0"/>
        </a:spcAft>
        <a:defRPr sz="4900" b="1">
          <a:solidFill>
            <a:srgbClr val="0000FF"/>
          </a:solidFill>
          <a:latin typeface="Comic Sans MS" pitchFamily="66" charset="0"/>
        </a:defRPr>
      </a:lvl3pPr>
      <a:lvl4pPr algn="ctr" defTabSz="1019175" rtl="0" eaLnBrk="0" fontAlgn="base" hangingPunct="0">
        <a:spcBef>
          <a:spcPct val="0"/>
        </a:spcBef>
        <a:spcAft>
          <a:spcPct val="0"/>
        </a:spcAft>
        <a:defRPr sz="4900" b="1">
          <a:solidFill>
            <a:srgbClr val="0000FF"/>
          </a:solidFill>
          <a:latin typeface="Comic Sans MS" pitchFamily="66" charset="0"/>
        </a:defRPr>
      </a:lvl4pPr>
      <a:lvl5pPr algn="ctr" defTabSz="1019175" rtl="0" eaLnBrk="0" fontAlgn="base" hangingPunct="0">
        <a:spcBef>
          <a:spcPct val="0"/>
        </a:spcBef>
        <a:spcAft>
          <a:spcPct val="0"/>
        </a:spcAft>
        <a:defRPr sz="4900" b="1">
          <a:solidFill>
            <a:srgbClr val="0000FF"/>
          </a:solidFill>
          <a:latin typeface="Comic Sans MS" pitchFamily="66" charset="0"/>
        </a:defRPr>
      </a:lvl5pPr>
      <a:lvl6pPr marL="457200" algn="ctr" defTabSz="1019175" rtl="0" eaLnBrk="0" fontAlgn="base" hangingPunct="0">
        <a:spcBef>
          <a:spcPct val="0"/>
        </a:spcBef>
        <a:spcAft>
          <a:spcPct val="0"/>
        </a:spcAft>
        <a:defRPr sz="4900" b="1">
          <a:solidFill>
            <a:srgbClr val="0000FF"/>
          </a:solidFill>
          <a:latin typeface="Comic Sans MS" pitchFamily="66" charset="0"/>
        </a:defRPr>
      </a:lvl6pPr>
      <a:lvl7pPr marL="914400" algn="ctr" defTabSz="1019175" rtl="0" eaLnBrk="0" fontAlgn="base" hangingPunct="0">
        <a:spcBef>
          <a:spcPct val="0"/>
        </a:spcBef>
        <a:spcAft>
          <a:spcPct val="0"/>
        </a:spcAft>
        <a:defRPr sz="4900" b="1">
          <a:solidFill>
            <a:srgbClr val="0000FF"/>
          </a:solidFill>
          <a:latin typeface="Comic Sans MS" pitchFamily="66" charset="0"/>
        </a:defRPr>
      </a:lvl7pPr>
      <a:lvl8pPr marL="1371600" algn="ctr" defTabSz="1019175" rtl="0" eaLnBrk="0" fontAlgn="base" hangingPunct="0">
        <a:spcBef>
          <a:spcPct val="0"/>
        </a:spcBef>
        <a:spcAft>
          <a:spcPct val="0"/>
        </a:spcAft>
        <a:defRPr sz="4900" b="1">
          <a:solidFill>
            <a:srgbClr val="0000FF"/>
          </a:solidFill>
          <a:latin typeface="Comic Sans MS" pitchFamily="66" charset="0"/>
        </a:defRPr>
      </a:lvl8pPr>
      <a:lvl9pPr marL="1828800" algn="ctr" defTabSz="1019175" rtl="0" eaLnBrk="0" fontAlgn="base" hangingPunct="0">
        <a:spcBef>
          <a:spcPct val="0"/>
        </a:spcBef>
        <a:spcAft>
          <a:spcPct val="0"/>
        </a:spcAft>
        <a:defRPr sz="4900" b="1">
          <a:solidFill>
            <a:srgbClr val="0000FF"/>
          </a:solidFill>
          <a:latin typeface="Comic Sans MS" pitchFamily="66" charset="0"/>
        </a:defRPr>
      </a:lvl9pPr>
    </p:titleStyle>
    <p:bodyStyle>
      <a:lvl1pPr marL="382588" indent="-382588" algn="l" defTabSz="1019175" rtl="0" eaLnBrk="0" fontAlgn="base" hangingPunct="0">
        <a:spcBef>
          <a:spcPct val="20000"/>
        </a:spcBef>
        <a:spcAft>
          <a:spcPct val="0"/>
        </a:spcAft>
        <a:buChar char="•"/>
        <a:defRPr sz="3600" b="1">
          <a:solidFill>
            <a:srgbClr val="FF0000"/>
          </a:solidFill>
          <a:latin typeface="+mn-lt"/>
          <a:ea typeface="+mn-ea"/>
          <a:cs typeface="+mn-cs"/>
        </a:defRPr>
      </a:lvl1pPr>
      <a:lvl2pPr marL="827088" indent="-317500" algn="l" defTabSz="1019175" rtl="0" eaLnBrk="0" fontAlgn="base" hangingPunct="0">
        <a:spcBef>
          <a:spcPct val="20000"/>
        </a:spcBef>
        <a:spcAft>
          <a:spcPct val="0"/>
        </a:spcAft>
        <a:buChar char="–"/>
        <a:defRPr sz="3100" b="1">
          <a:solidFill>
            <a:srgbClr val="0000FF"/>
          </a:solidFill>
          <a:latin typeface="+mn-lt"/>
        </a:defRPr>
      </a:lvl2pPr>
      <a:lvl3pPr marL="1209675" indent="-254000" algn="l" defTabSz="1019175" rtl="0" eaLnBrk="0" fontAlgn="base" hangingPunct="0">
        <a:spcBef>
          <a:spcPct val="20000"/>
        </a:spcBef>
        <a:spcAft>
          <a:spcPct val="0"/>
        </a:spcAft>
        <a:buChar char="•"/>
        <a:defRPr sz="2700" b="1">
          <a:solidFill>
            <a:schemeClr val="tx1"/>
          </a:solidFill>
          <a:latin typeface="+mn-lt"/>
        </a:defRPr>
      </a:lvl3pPr>
      <a:lvl4pPr marL="1592263" indent="-255588" algn="l" defTabSz="1019175" rtl="0" eaLnBrk="0" fontAlgn="base" hangingPunct="0">
        <a:spcBef>
          <a:spcPct val="20000"/>
        </a:spcBef>
        <a:spcAft>
          <a:spcPct val="0"/>
        </a:spcAft>
        <a:buChar char="–"/>
        <a:defRPr sz="2200" b="1">
          <a:solidFill>
            <a:schemeClr val="tx1"/>
          </a:solidFill>
          <a:latin typeface="+mn-lt"/>
        </a:defRPr>
      </a:lvl4pPr>
      <a:lvl5pPr marL="1973263" indent="-254000" algn="l" defTabSz="1019175" rtl="0" eaLnBrk="0" fontAlgn="base" hangingPunct="0">
        <a:spcBef>
          <a:spcPct val="20000"/>
        </a:spcBef>
        <a:spcAft>
          <a:spcPct val="0"/>
        </a:spcAft>
        <a:buChar char="»"/>
        <a:defRPr sz="2200" b="1">
          <a:solidFill>
            <a:schemeClr val="tx1"/>
          </a:solidFill>
          <a:latin typeface="+mn-lt"/>
        </a:defRPr>
      </a:lvl5pPr>
      <a:lvl6pPr marL="2430463" indent="-254000" algn="l" defTabSz="1019175" rtl="0" eaLnBrk="0" fontAlgn="base" hangingPunct="0">
        <a:spcBef>
          <a:spcPct val="20000"/>
        </a:spcBef>
        <a:spcAft>
          <a:spcPct val="0"/>
        </a:spcAft>
        <a:buChar char="»"/>
        <a:defRPr sz="2200" b="1">
          <a:solidFill>
            <a:schemeClr val="tx1"/>
          </a:solidFill>
          <a:latin typeface="+mn-lt"/>
        </a:defRPr>
      </a:lvl6pPr>
      <a:lvl7pPr marL="2887663" indent="-254000" algn="l" defTabSz="1019175" rtl="0" eaLnBrk="0" fontAlgn="base" hangingPunct="0">
        <a:spcBef>
          <a:spcPct val="20000"/>
        </a:spcBef>
        <a:spcAft>
          <a:spcPct val="0"/>
        </a:spcAft>
        <a:buChar char="»"/>
        <a:defRPr sz="2200" b="1">
          <a:solidFill>
            <a:schemeClr val="tx1"/>
          </a:solidFill>
          <a:latin typeface="+mn-lt"/>
        </a:defRPr>
      </a:lvl7pPr>
      <a:lvl8pPr marL="3344863" indent="-254000" algn="l" defTabSz="1019175" rtl="0" eaLnBrk="0" fontAlgn="base" hangingPunct="0">
        <a:spcBef>
          <a:spcPct val="20000"/>
        </a:spcBef>
        <a:spcAft>
          <a:spcPct val="0"/>
        </a:spcAft>
        <a:buChar char="»"/>
        <a:defRPr sz="2200" b="1">
          <a:solidFill>
            <a:schemeClr val="tx1"/>
          </a:solidFill>
          <a:latin typeface="+mn-lt"/>
        </a:defRPr>
      </a:lvl8pPr>
      <a:lvl9pPr marL="3802063" indent="-254000" algn="l" defTabSz="1019175" rtl="0" eaLnBrk="0" fontAlgn="base" hangingPunct="0">
        <a:spcBef>
          <a:spcPct val="20000"/>
        </a:spcBef>
        <a:spcAft>
          <a:spcPct val="0"/>
        </a:spcAft>
        <a:buChar char="»"/>
        <a:defRPr sz="22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endParaRPr lang="en-US" dirty="0"/>
          </a:p>
          <a:p>
            <a:r>
              <a:rPr lang="en-US" dirty="0" smtClean="0"/>
              <a:t>October </a:t>
            </a:r>
            <a:r>
              <a:rPr lang="en-US" dirty="0"/>
              <a:t>2011</a:t>
            </a:r>
          </a:p>
          <a:p>
            <a:endParaRPr lang="en-US" dirty="0"/>
          </a:p>
        </p:txBody>
      </p:sp>
      <p:sp>
        <p:nvSpPr>
          <p:cNvPr id="10" name="Footer Placeholder 4"/>
          <p:cNvSpPr>
            <a:spLocks noGrp="1"/>
          </p:cNvSpPr>
          <p:nvPr>
            <p:ph type="ftr" sz="quarter" idx="11"/>
          </p:nvPr>
        </p:nvSpPr>
        <p:spPr/>
        <p:txBody>
          <a:bodyPr/>
          <a:lstStyle/>
          <a:p>
            <a:r>
              <a:rPr lang="en-US" dirty="0"/>
              <a:t>David Toback, Texas A&amp;M University</a:t>
            </a:r>
          </a:p>
          <a:p>
            <a:r>
              <a:rPr lang="en-US" dirty="0" smtClean="0"/>
              <a:t>Research Topics Seminar</a:t>
            </a:r>
            <a:endParaRPr lang="en-US" dirty="0"/>
          </a:p>
        </p:txBody>
      </p:sp>
      <p:sp>
        <p:nvSpPr>
          <p:cNvPr id="11" name="Slide Number Placeholder 5"/>
          <p:cNvSpPr>
            <a:spLocks noGrp="1"/>
          </p:cNvSpPr>
          <p:nvPr>
            <p:ph type="sldNum" sz="quarter" idx="12"/>
          </p:nvPr>
        </p:nvSpPr>
        <p:spPr/>
        <p:txBody>
          <a:bodyPr/>
          <a:lstStyle/>
          <a:p>
            <a:endParaRPr lang="en-US" dirty="0"/>
          </a:p>
          <a:p>
            <a:fld id="{AB096E9D-2158-438B-9ECD-11FB85AB47B0}" type="slidenum">
              <a:rPr lang="en-US">
                <a:solidFill>
                  <a:schemeClr val="tx1"/>
                </a:solidFill>
              </a:rPr>
              <a:pPr/>
              <a:t>1</a:t>
            </a:fld>
            <a:endParaRPr lang="en-US" dirty="0">
              <a:solidFill>
                <a:schemeClr val="tx1"/>
              </a:solidFill>
            </a:endParaRPr>
          </a:p>
        </p:txBody>
      </p:sp>
      <p:sp>
        <p:nvSpPr>
          <p:cNvPr id="1955842" name="Rectangle 2"/>
          <p:cNvSpPr>
            <a:spLocks noChangeArrowheads="1"/>
          </p:cNvSpPr>
          <p:nvPr/>
        </p:nvSpPr>
        <p:spPr bwMode="auto">
          <a:xfrm>
            <a:off x="0" y="4114800"/>
            <a:ext cx="10058400" cy="3657600"/>
          </a:xfrm>
          <a:prstGeom prst="rect">
            <a:avLst/>
          </a:prstGeom>
          <a:solidFill>
            <a:schemeClr val="bg1"/>
          </a:solidFill>
          <a:ln>
            <a:noFill/>
          </a:ln>
          <a:effectLst/>
          <a:extLst>
            <a:ext uri="{91240B29-F687-4F45-9708-019B960494DF}">
              <a14:hiddenLine xmlns:a14="http://schemas.microsoft.com/office/drawing/2010/main" xmlns="" w="38100" algn="ctr">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noAutofit/>
          </a:bodyPr>
          <a:lstStyle/>
          <a:p>
            <a:endParaRPr lang="en-US" dirty="0">
              <a:latin typeface="Times New Roman" panose="02020603050405020304" pitchFamily="18" charset="0"/>
              <a:cs typeface="Times New Roman" panose="02020603050405020304" pitchFamily="18" charset="0"/>
            </a:endParaRPr>
          </a:p>
        </p:txBody>
      </p:sp>
      <p:sp>
        <p:nvSpPr>
          <p:cNvPr id="1955843" name="Rectangle 3"/>
          <p:cNvSpPr>
            <a:spLocks noChangeArrowheads="1"/>
          </p:cNvSpPr>
          <p:nvPr/>
        </p:nvSpPr>
        <p:spPr bwMode="auto">
          <a:xfrm>
            <a:off x="0" y="0"/>
            <a:ext cx="10058400" cy="4495800"/>
          </a:xfrm>
          <a:prstGeom prst="rect">
            <a:avLst/>
          </a:prstGeom>
          <a:solidFill>
            <a:srgbClr val="500000"/>
          </a:solidFill>
          <a:ln>
            <a:noFill/>
          </a:ln>
          <a:effectLst/>
          <a:extLst>
            <a:ext uri="{91240B29-F687-4F45-9708-019B960494DF}">
              <a14:hiddenLine xmlns:a14="http://schemas.microsoft.com/office/drawing/2010/main" xmlns="" w="38100" algn="ctr">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noAutofit/>
          </a:bodyPr>
          <a:lstStyle/>
          <a:p>
            <a:endParaRPr lang="en-US" dirty="0">
              <a:latin typeface="Times New Roman" panose="02020603050405020304" pitchFamily="18" charset="0"/>
              <a:cs typeface="Times New Roman" panose="02020603050405020304" pitchFamily="18" charset="0"/>
            </a:endParaRPr>
          </a:p>
        </p:txBody>
      </p:sp>
      <p:sp>
        <p:nvSpPr>
          <p:cNvPr id="1955844" name="Rectangle 4"/>
          <p:cNvSpPr>
            <a:spLocks noChangeArrowheads="1"/>
          </p:cNvSpPr>
          <p:nvPr/>
        </p:nvSpPr>
        <p:spPr bwMode="auto">
          <a:xfrm>
            <a:off x="4936834" y="3501480"/>
            <a:ext cx="184731" cy="76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dirty="0">
              <a:latin typeface="Times New Roman" panose="02020603050405020304" pitchFamily="18" charset="0"/>
              <a:cs typeface="Times New Roman" panose="02020603050405020304" pitchFamily="18" charset="0"/>
            </a:endParaRPr>
          </a:p>
        </p:txBody>
      </p:sp>
      <p:sp>
        <p:nvSpPr>
          <p:cNvPr id="1955845" name="Rectangle 5"/>
          <p:cNvSpPr>
            <a:spLocks noChangeArrowheads="1"/>
          </p:cNvSpPr>
          <p:nvPr/>
        </p:nvSpPr>
        <p:spPr bwMode="auto">
          <a:xfrm>
            <a:off x="1341438" y="4493270"/>
            <a:ext cx="7375525" cy="3229887"/>
          </a:xfrm>
          <a:prstGeom prst="rect">
            <a:avLst/>
          </a:prstGeom>
          <a:solidFill>
            <a:schemeClr val="accent6">
              <a:lumMod val="20000"/>
              <a:lumOff val="80000"/>
            </a:schemeClr>
          </a:solidFill>
          <a:ln w="38100" algn="ctr">
            <a:solidFill>
              <a:srgbClr val="500000"/>
            </a:solidFill>
            <a:miter lim="800000"/>
            <a:headEnd/>
            <a:tailEnd/>
          </a:ln>
          <a:effectLst/>
          <a:extLst/>
        </p:spPr>
        <p:txBody>
          <a:bodyPr lIns="101882" tIns="50941" rIns="101882" bIns="50941" anchor="ctr">
            <a:spAutoFit/>
          </a:bodyPr>
          <a:lstStyle/>
          <a:p>
            <a:pPr defTabSz="1019175" eaLnBrk="1" hangingPunct="1">
              <a:lnSpc>
                <a:spcPct val="80000"/>
              </a:lnSpc>
            </a:pPr>
            <a:r>
              <a:rPr lang="en-US" sz="3600" dirty="0">
                <a:solidFill>
                  <a:schemeClr val="tx1"/>
                </a:solidFill>
                <a:latin typeface="Times New Roman" panose="02020603050405020304" pitchFamily="18" charset="0"/>
                <a:cs typeface="Times New Roman" panose="02020603050405020304" pitchFamily="18" charset="0"/>
              </a:rPr>
              <a:t>David </a:t>
            </a:r>
            <a:r>
              <a:rPr lang="en-US" sz="3600" dirty="0" smtClean="0">
                <a:solidFill>
                  <a:schemeClr val="tx1"/>
                </a:solidFill>
                <a:latin typeface="Times New Roman" panose="02020603050405020304" pitchFamily="18" charset="0"/>
                <a:cs typeface="Times New Roman" panose="02020603050405020304" pitchFamily="18" charset="0"/>
              </a:rPr>
              <a:t>Toback</a:t>
            </a:r>
          </a:p>
          <a:p>
            <a:pPr defTabSz="1019175" eaLnBrk="1" hangingPunct="1">
              <a:lnSpc>
                <a:spcPct val="80000"/>
              </a:lnSpc>
            </a:pPr>
            <a:r>
              <a:rPr lang="en-US" sz="3600" dirty="0" smtClean="0">
                <a:solidFill>
                  <a:schemeClr val="tx1"/>
                </a:solidFill>
                <a:latin typeface="Times New Roman" panose="02020603050405020304" pitchFamily="18" charset="0"/>
                <a:cs typeface="Times New Roman" panose="02020603050405020304" pitchFamily="18" charset="0"/>
              </a:rPr>
              <a:t>Texas A&amp;M University</a:t>
            </a:r>
          </a:p>
          <a:p>
            <a:pPr defTabSz="1019175" eaLnBrk="1" hangingPunct="1">
              <a:lnSpc>
                <a:spcPct val="80000"/>
              </a:lnSpc>
            </a:pPr>
            <a:r>
              <a:rPr lang="en-US" sz="3600" dirty="0" smtClean="0">
                <a:solidFill>
                  <a:schemeClr val="tx1"/>
                </a:solidFill>
                <a:latin typeface="Times New Roman" panose="02020603050405020304" pitchFamily="18" charset="0"/>
                <a:cs typeface="Times New Roman" panose="02020603050405020304" pitchFamily="18" charset="0"/>
              </a:rPr>
              <a:t>Mitchell Institute for Fundamental Physics and </a:t>
            </a:r>
            <a:r>
              <a:rPr lang="en-US" sz="3600" dirty="0" smtClean="0">
                <a:solidFill>
                  <a:schemeClr val="tx1"/>
                </a:solidFill>
                <a:latin typeface="Times New Roman" panose="02020603050405020304" pitchFamily="18" charset="0"/>
                <a:cs typeface="Times New Roman" panose="02020603050405020304" pitchFamily="18" charset="0"/>
              </a:rPr>
              <a:t>Astronomy</a:t>
            </a:r>
          </a:p>
          <a:p>
            <a:pPr defTabSz="1019175" eaLnBrk="1" hangingPunct="1">
              <a:lnSpc>
                <a:spcPct val="80000"/>
              </a:lnSpc>
            </a:pPr>
            <a:r>
              <a:rPr lang="en-US" sz="3600" dirty="0" err="1" smtClean="0">
                <a:solidFill>
                  <a:schemeClr val="tx1"/>
                </a:solidFill>
                <a:latin typeface="Times New Roman" panose="02020603050405020304" pitchFamily="18" charset="0"/>
                <a:cs typeface="Times New Roman" panose="02020603050405020304" pitchFamily="18" charset="0"/>
              </a:rPr>
              <a:t>TedX</a:t>
            </a:r>
            <a:r>
              <a:rPr lang="en-US" sz="3600" dirty="0" smtClean="0">
                <a:solidFill>
                  <a:schemeClr val="tx1"/>
                </a:solidFill>
                <a:latin typeface="Times New Roman" panose="02020603050405020304" pitchFamily="18" charset="0"/>
                <a:cs typeface="Times New Roman" panose="02020603050405020304" pitchFamily="18" charset="0"/>
              </a:rPr>
              <a:t> TAMU</a:t>
            </a:r>
            <a:endParaRPr lang="en-US" sz="4000" dirty="0">
              <a:solidFill>
                <a:schemeClr val="tx1"/>
              </a:solidFill>
              <a:latin typeface="Times New Roman" panose="02020603050405020304" pitchFamily="18" charset="0"/>
              <a:cs typeface="Times New Roman" panose="02020603050405020304" pitchFamily="18" charset="0"/>
            </a:endParaRPr>
          </a:p>
          <a:p>
            <a:pPr defTabSz="1019175"/>
            <a:r>
              <a:rPr lang="en-US" sz="2800" dirty="0" smtClean="0">
                <a:solidFill>
                  <a:schemeClr val="tx1"/>
                </a:solidFill>
                <a:latin typeface="Times New Roman" panose="02020603050405020304" pitchFamily="18" charset="0"/>
                <a:cs typeface="Times New Roman" panose="02020603050405020304" pitchFamily="18" charset="0"/>
              </a:rPr>
              <a:t>April 2015</a:t>
            </a:r>
            <a:endParaRPr lang="en-US" sz="3300" dirty="0">
              <a:solidFill>
                <a:schemeClr val="tx1"/>
              </a:solidFill>
              <a:latin typeface="Times New Roman" panose="02020603050405020304" pitchFamily="18" charset="0"/>
              <a:cs typeface="Times New Roman" panose="02020603050405020304" pitchFamily="18" charset="0"/>
            </a:endParaRPr>
          </a:p>
        </p:txBody>
      </p:sp>
      <p:pic>
        <p:nvPicPr>
          <p:cNvPr id="1955847"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858000"/>
            <a:ext cx="887506" cy="91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8100" algn="ctr">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955848" name="Rectangle 8"/>
          <p:cNvSpPr>
            <a:spLocks noChangeArrowheads="1"/>
          </p:cNvSpPr>
          <p:nvPr/>
        </p:nvSpPr>
        <p:spPr bwMode="auto">
          <a:xfrm>
            <a:off x="0" y="824745"/>
            <a:ext cx="6705600" cy="2832855"/>
          </a:xfrm>
          <a:prstGeom prst="rect">
            <a:avLst/>
          </a:prstGeom>
          <a:noFill/>
          <a:ln>
            <a:noFill/>
          </a:ln>
          <a:effectLst/>
          <a:extLst>
            <a:ext uri="{909E8E84-426E-40DD-AFC4-6F175D3DCCD1}">
              <a14:hiddenFill xmlns:a14="http://schemas.microsoft.com/office/drawing/2010/main" xmlns="">
                <a:solidFill>
                  <a:srgbClr val="00FF00"/>
                </a:solidFill>
              </a14:hiddenFill>
            </a:ext>
            <a:ext uri="{91240B29-F687-4F45-9708-019B960494DF}">
              <a14:hiddenLine xmlns:a14="http://schemas.microsoft.com/office/drawing/2010/main" xmlns="" w="38100" algn="ctr">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01882" tIns="50941" rIns="101882" bIns="50941" anchor="ctr">
            <a:spAutoFit/>
          </a:bodyPr>
          <a:lstStyle/>
          <a:p>
            <a:pPr>
              <a:spcBef>
                <a:spcPts val="0"/>
              </a:spcBef>
            </a:pPr>
            <a:endParaRPr lang="en-US" sz="700" dirty="0" smtClean="0">
              <a:solidFill>
                <a:schemeClr val="bg1"/>
              </a:solidFill>
              <a:latin typeface="Times New Roman" pitchFamily="18" charset="0"/>
              <a:cs typeface="Times New Roman" pitchFamily="18" charset="0"/>
            </a:endParaRPr>
          </a:p>
          <a:p>
            <a:r>
              <a:rPr lang="en-US" sz="6000" dirty="0" smtClean="0">
                <a:solidFill>
                  <a:schemeClr val="bg1"/>
                </a:solidFill>
                <a:latin typeface="Times New Roman" pitchFamily="18" charset="0"/>
                <a:cs typeface="Times New Roman" pitchFamily="18" charset="0"/>
              </a:rPr>
              <a:t>Dark Matter and the Big Bang</a:t>
            </a:r>
            <a:endParaRPr lang="en-US" sz="6000" dirty="0" smtClean="0">
              <a:solidFill>
                <a:schemeClr val="bg1"/>
              </a:solidFill>
              <a:latin typeface="Times New Roman" pitchFamily="18" charset="0"/>
              <a:cs typeface="Times New Roman" pitchFamily="18" charset="0"/>
            </a:endParaRPr>
          </a:p>
          <a:p>
            <a:endParaRPr lang="en-US" sz="3200" i="1" u="sng" dirty="0" smtClean="0">
              <a:solidFill>
                <a:schemeClr val="bg1"/>
              </a:solidFill>
              <a:latin typeface="Times New Roman" pitchFamily="18" charset="0"/>
              <a:cs typeface="Times New Roman" pitchFamily="18" charset="0"/>
            </a:endParaRPr>
          </a:p>
        </p:txBody>
      </p:sp>
      <p:pic>
        <p:nvPicPr>
          <p:cNvPr id="15"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154160" y="6858000"/>
            <a:ext cx="887506" cy="91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8100" algn="ctr">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 name="Picture 2" descr="It ain't what you don't know that gets you into trouble. It's what you know for sure that just ain't so."/>
          <p:cNvPicPr>
            <a:picLocks noChangeAspect="1" noChangeArrowheads="1"/>
          </p:cNvPicPr>
          <p:nvPr/>
        </p:nvPicPr>
        <p:blipFill>
          <a:blip r:embed="rId4" cstate="print"/>
          <a:srcRect/>
          <a:stretch>
            <a:fillRect/>
          </a:stretch>
        </p:blipFill>
        <p:spPr bwMode="auto">
          <a:xfrm>
            <a:off x="6477000" y="533400"/>
            <a:ext cx="3581400" cy="35814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ooter Placeholder 4"/>
          <p:cNvSpPr>
            <a:spLocks noGrp="1"/>
          </p:cNvSpPr>
          <p:nvPr>
            <p:ph type="ftr" sz="quarter" idx="11"/>
          </p:nvPr>
        </p:nvSpPr>
        <p:spPr>
          <a:xfrm>
            <a:off x="2895600" y="7086600"/>
            <a:ext cx="4343400" cy="517525"/>
          </a:xfrm>
        </p:spPr>
        <p:txBody>
          <a:bodyPr/>
          <a:lstStyle/>
          <a:p>
            <a:pPr>
              <a:defRPr/>
            </a:pPr>
            <a:endParaRPr lang="en-US" dirty="0" smtClean="0"/>
          </a:p>
          <a:p>
            <a:pPr>
              <a:defRPr/>
            </a:pPr>
            <a:r>
              <a:rPr lang="en-US" dirty="0" smtClean="0"/>
              <a:t>David Toback, MSC Bethancourt Lecture</a:t>
            </a:r>
            <a:endParaRPr lang="en-US" dirty="0"/>
          </a:p>
        </p:txBody>
      </p:sp>
      <p:sp>
        <p:nvSpPr>
          <p:cNvPr id="22" name="Date Placeholder 3"/>
          <p:cNvSpPr>
            <a:spLocks noGrp="1"/>
          </p:cNvSpPr>
          <p:nvPr>
            <p:ph type="dt" sz="half" idx="10"/>
          </p:nvPr>
        </p:nvSpPr>
        <p:spPr>
          <a:xfrm>
            <a:off x="754063" y="7081838"/>
            <a:ext cx="2095500" cy="517525"/>
          </a:xfrm>
        </p:spPr>
        <p:txBody>
          <a:bodyPr/>
          <a:lstStyle/>
          <a:p>
            <a:pPr>
              <a:defRPr/>
            </a:pPr>
            <a:endParaRPr lang="en-US" dirty="0" smtClean="0"/>
          </a:p>
          <a:p>
            <a:pPr>
              <a:defRPr/>
            </a:pPr>
            <a:r>
              <a:rPr lang="en-US" dirty="0" smtClean="0"/>
              <a:t>October 2014</a:t>
            </a:r>
          </a:p>
          <a:p>
            <a:pPr>
              <a:defRPr/>
            </a:pPr>
            <a:endParaRPr lang="en-US" dirty="0"/>
          </a:p>
        </p:txBody>
      </p:sp>
      <p:sp>
        <p:nvSpPr>
          <p:cNvPr id="78852"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1019175">
              <a:defRPr sz="4400" b="1">
                <a:solidFill>
                  <a:srgbClr val="FF0000"/>
                </a:solidFill>
                <a:latin typeface="Comic Sans MS" pitchFamily="66" charset="0"/>
              </a:defRPr>
            </a:lvl1pPr>
            <a:lvl2pPr marL="742950" indent="-285750" defTabSz="1019175">
              <a:defRPr sz="4400" b="1">
                <a:solidFill>
                  <a:srgbClr val="FF0000"/>
                </a:solidFill>
                <a:latin typeface="Comic Sans MS" pitchFamily="66" charset="0"/>
              </a:defRPr>
            </a:lvl2pPr>
            <a:lvl3pPr marL="1143000" indent="-228600" defTabSz="1019175">
              <a:defRPr sz="4400" b="1">
                <a:solidFill>
                  <a:srgbClr val="FF0000"/>
                </a:solidFill>
                <a:latin typeface="Comic Sans MS" pitchFamily="66" charset="0"/>
              </a:defRPr>
            </a:lvl3pPr>
            <a:lvl4pPr marL="1600200" indent="-228600" defTabSz="1019175">
              <a:defRPr sz="4400" b="1">
                <a:solidFill>
                  <a:srgbClr val="FF0000"/>
                </a:solidFill>
                <a:latin typeface="Comic Sans MS" pitchFamily="66" charset="0"/>
              </a:defRPr>
            </a:lvl4pPr>
            <a:lvl5pPr marL="2057400" indent="-228600" defTabSz="1019175">
              <a:defRPr sz="4400" b="1">
                <a:solidFill>
                  <a:srgbClr val="FF0000"/>
                </a:solidFill>
                <a:latin typeface="Comic Sans MS" pitchFamily="66" charset="0"/>
              </a:defRPr>
            </a:lvl5pPr>
            <a:lvl6pPr marL="2514600" indent="-228600" algn="ctr" defTabSz="1019175" eaLnBrk="0" fontAlgn="base" hangingPunct="0">
              <a:spcBef>
                <a:spcPct val="20000"/>
              </a:spcBef>
              <a:spcAft>
                <a:spcPct val="0"/>
              </a:spcAft>
              <a:defRPr sz="4400" b="1">
                <a:solidFill>
                  <a:srgbClr val="FF0000"/>
                </a:solidFill>
                <a:latin typeface="Comic Sans MS" pitchFamily="66" charset="0"/>
              </a:defRPr>
            </a:lvl6pPr>
            <a:lvl7pPr marL="2971800" indent="-228600" algn="ctr" defTabSz="1019175" eaLnBrk="0" fontAlgn="base" hangingPunct="0">
              <a:spcBef>
                <a:spcPct val="20000"/>
              </a:spcBef>
              <a:spcAft>
                <a:spcPct val="0"/>
              </a:spcAft>
              <a:defRPr sz="4400" b="1">
                <a:solidFill>
                  <a:srgbClr val="FF0000"/>
                </a:solidFill>
                <a:latin typeface="Comic Sans MS" pitchFamily="66" charset="0"/>
              </a:defRPr>
            </a:lvl7pPr>
            <a:lvl8pPr marL="3429000" indent="-228600" algn="ctr" defTabSz="1019175" eaLnBrk="0" fontAlgn="base" hangingPunct="0">
              <a:spcBef>
                <a:spcPct val="20000"/>
              </a:spcBef>
              <a:spcAft>
                <a:spcPct val="0"/>
              </a:spcAft>
              <a:defRPr sz="4400" b="1">
                <a:solidFill>
                  <a:srgbClr val="FF0000"/>
                </a:solidFill>
                <a:latin typeface="Comic Sans MS" pitchFamily="66" charset="0"/>
              </a:defRPr>
            </a:lvl8pPr>
            <a:lvl9pPr marL="3886200" indent="-228600" algn="ctr" defTabSz="1019175" eaLnBrk="0" fontAlgn="base" hangingPunct="0">
              <a:spcBef>
                <a:spcPct val="20000"/>
              </a:spcBef>
              <a:spcAft>
                <a:spcPct val="0"/>
              </a:spcAft>
              <a:defRPr sz="4400" b="1">
                <a:solidFill>
                  <a:srgbClr val="FF0000"/>
                </a:solidFill>
                <a:latin typeface="Comic Sans MS" pitchFamily="66" charset="0"/>
              </a:defRPr>
            </a:lvl9pPr>
          </a:lstStyle>
          <a:p>
            <a:endParaRPr lang="en-US" altLang="en-US" sz="1600" smtClean="0">
              <a:solidFill>
                <a:srgbClr val="990099"/>
              </a:solidFill>
            </a:endParaRPr>
          </a:p>
          <a:p>
            <a:fld id="{63E9103D-814F-4280-8663-D9FBE1C0717B}" type="slidenum">
              <a:rPr lang="en-US" altLang="en-US" sz="1600" smtClean="0">
                <a:solidFill>
                  <a:schemeClr val="tx1"/>
                </a:solidFill>
              </a:rPr>
              <a:pPr/>
              <a:t>10</a:t>
            </a:fld>
            <a:endParaRPr lang="en-US" altLang="en-US" sz="1600" smtClean="0">
              <a:solidFill>
                <a:schemeClr val="tx1"/>
              </a:solidFill>
            </a:endParaRPr>
          </a:p>
        </p:txBody>
      </p:sp>
      <p:sp>
        <p:nvSpPr>
          <p:cNvPr id="78853" name="Rectangle 2"/>
          <p:cNvSpPr>
            <a:spLocks noGrp="1" noChangeArrowheads="1"/>
          </p:cNvSpPr>
          <p:nvPr>
            <p:ph type="title"/>
          </p:nvPr>
        </p:nvSpPr>
        <p:spPr>
          <a:xfrm>
            <a:off x="0" y="-76200"/>
            <a:ext cx="10058400" cy="1295400"/>
          </a:xfrm>
        </p:spPr>
        <p:txBody>
          <a:bodyPr/>
          <a:lstStyle/>
          <a:p>
            <a:r>
              <a:rPr lang="en-US" altLang="en-US" dirty="0" smtClean="0"/>
              <a:t>Aerial </a:t>
            </a:r>
            <a:r>
              <a:rPr lang="en-US" altLang="en-US" dirty="0"/>
              <a:t>V</a:t>
            </a:r>
            <a:r>
              <a:rPr lang="en-US" altLang="en-US" dirty="0" smtClean="0"/>
              <a:t>iew of the LHC</a:t>
            </a:r>
          </a:p>
        </p:txBody>
      </p:sp>
      <p:pic>
        <p:nvPicPr>
          <p:cNvPr id="7885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800" y="838200"/>
            <a:ext cx="9063038" cy="693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20004" name="Line 4"/>
          <p:cNvSpPr>
            <a:spLocks noChangeShapeType="1"/>
          </p:cNvSpPr>
          <p:nvPr/>
        </p:nvSpPr>
        <p:spPr bwMode="auto">
          <a:xfrm flipV="1">
            <a:off x="4397375" y="2476500"/>
            <a:ext cx="125413" cy="419100"/>
          </a:xfrm>
          <a:prstGeom prst="line">
            <a:avLst/>
          </a:prstGeom>
          <a:noFill/>
          <a:ln w="38100">
            <a:solidFill>
              <a:srgbClr val="FFFFCC"/>
            </a:solidFill>
            <a:round/>
            <a:headEnd type="triangle" w="med" len="med"/>
            <a:tailEnd/>
          </a:ln>
          <a:extLst>
            <a:ext uri="{909E8E84-426E-40DD-AFC4-6F175D3DCCD1}">
              <a14:hiddenFill xmlns:a14="http://schemas.microsoft.com/office/drawing/2010/main" xmlns="">
                <a:noFill/>
              </a14:hiddenFill>
            </a:ext>
          </a:extLst>
        </p:spPr>
        <p:txBody>
          <a:bodyPr/>
          <a:lstStyle/>
          <a:p>
            <a:endParaRPr lang="en-US"/>
          </a:p>
        </p:txBody>
      </p:sp>
      <p:sp>
        <p:nvSpPr>
          <p:cNvPr id="1920005" name="Text Box 5"/>
          <p:cNvSpPr txBox="1">
            <a:spLocks noChangeArrowheads="1"/>
          </p:cNvSpPr>
          <p:nvPr/>
        </p:nvSpPr>
        <p:spPr bwMode="auto">
          <a:xfrm>
            <a:off x="4202113" y="2049463"/>
            <a:ext cx="768350" cy="406400"/>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101882" tIns="50941" rIns="101882" bIns="50941">
            <a:spAutoFit/>
          </a:bodyPr>
          <a:lstStyle>
            <a:lvl1pPr defTabSz="1019175">
              <a:defRPr sz="4400" b="1">
                <a:solidFill>
                  <a:srgbClr val="FF0000"/>
                </a:solidFill>
                <a:latin typeface="Comic Sans MS" pitchFamily="66" charset="0"/>
              </a:defRPr>
            </a:lvl1pPr>
            <a:lvl2pPr marL="742950" indent="-285750" defTabSz="1019175">
              <a:defRPr sz="4400" b="1">
                <a:solidFill>
                  <a:srgbClr val="FF0000"/>
                </a:solidFill>
                <a:latin typeface="Comic Sans MS" pitchFamily="66" charset="0"/>
              </a:defRPr>
            </a:lvl2pPr>
            <a:lvl3pPr marL="1143000" indent="-228600" defTabSz="1019175">
              <a:defRPr sz="4400" b="1">
                <a:solidFill>
                  <a:srgbClr val="FF0000"/>
                </a:solidFill>
                <a:latin typeface="Comic Sans MS" pitchFamily="66" charset="0"/>
              </a:defRPr>
            </a:lvl3pPr>
            <a:lvl4pPr marL="1600200" indent="-228600" defTabSz="1019175">
              <a:defRPr sz="4400" b="1">
                <a:solidFill>
                  <a:srgbClr val="FF0000"/>
                </a:solidFill>
                <a:latin typeface="Comic Sans MS" pitchFamily="66" charset="0"/>
              </a:defRPr>
            </a:lvl4pPr>
            <a:lvl5pPr marL="2057400" indent="-228600" defTabSz="1019175">
              <a:defRPr sz="4400" b="1">
                <a:solidFill>
                  <a:srgbClr val="FF0000"/>
                </a:solidFill>
                <a:latin typeface="Comic Sans MS" pitchFamily="66" charset="0"/>
              </a:defRPr>
            </a:lvl5pPr>
            <a:lvl6pPr marL="2514600" indent="-228600" algn="ctr" defTabSz="1019175" eaLnBrk="0" fontAlgn="base" hangingPunct="0">
              <a:spcBef>
                <a:spcPct val="20000"/>
              </a:spcBef>
              <a:spcAft>
                <a:spcPct val="0"/>
              </a:spcAft>
              <a:defRPr sz="4400" b="1">
                <a:solidFill>
                  <a:srgbClr val="FF0000"/>
                </a:solidFill>
                <a:latin typeface="Comic Sans MS" pitchFamily="66" charset="0"/>
              </a:defRPr>
            </a:lvl6pPr>
            <a:lvl7pPr marL="2971800" indent="-228600" algn="ctr" defTabSz="1019175" eaLnBrk="0" fontAlgn="base" hangingPunct="0">
              <a:spcBef>
                <a:spcPct val="20000"/>
              </a:spcBef>
              <a:spcAft>
                <a:spcPct val="0"/>
              </a:spcAft>
              <a:defRPr sz="4400" b="1">
                <a:solidFill>
                  <a:srgbClr val="FF0000"/>
                </a:solidFill>
                <a:latin typeface="Comic Sans MS" pitchFamily="66" charset="0"/>
              </a:defRPr>
            </a:lvl7pPr>
            <a:lvl8pPr marL="3429000" indent="-228600" algn="ctr" defTabSz="1019175" eaLnBrk="0" fontAlgn="base" hangingPunct="0">
              <a:spcBef>
                <a:spcPct val="20000"/>
              </a:spcBef>
              <a:spcAft>
                <a:spcPct val="0"/>
              </a:spcAft>
              <a:defRPr sz="4400" b="1">
                <a:solidFill>
                  <a:srgbClr val="FF0000"/>
                </a:solidFill>
                <a:latin typeface="Comic Sans MS" pitchFamily="66" charset="0"/>
              </a:defRPr>
            </a:lvl8pPr>
            <a:lvl9pPr marL="3886200" indent="-228600" algn="ctr" defTabSz="1019175" eaLnBrk="0" fontAlgn="base" hangingPunct="0">
              <a:spcBef>
                <a:spcPct val="20000"/>
              </a:spcBef>
              <a:spcAft>
                <a:spcPct val="0"/>
              </a:spcAft>
              <a:defRPr sz="4400" b="1">
                <a:solidFill>
                  <a:srgbClr val="FF0000"/>
                </a:solidFill>
                <a:latin typeface="Comic Sans MS" pitchFamily="66" charset="0"/>
              </a:defRPr>
            </a:lvl9pPr>
          </a:lstStyle>
          <a:p>
            <a:pPr algn="l" eaLnBrk="1" hangingPunct="1">
              <a:spcBef>
                <a:spcPct val="0"/>
              </a:spcBef>
            </a:pPr>
            <a:r>
              <a:rPr lang="en-GB" altLang="en-US" sz="2000">
                <a:solidFill>
                  <a:schemeClr val="tx1"/>
                </a:solidFill>
                <a:latin typeface="Arial" charset="0"/>
              </a:rPr>
              <a:t>CMS</a:t>
            </a:r>
          </a:p>
        </p:txBody>
      </p:sp>
      <p:sp>
        <p:nvSpPr>
          <p:cNvPr id="1920006" name="Line 6"/>
          <p:cNvSpPr>
            <a:spLocks noChangeShapeType="1"/>
          </p:cNvSpPr>
          <p:nvPr/>
        </p:nvSpPr>
        <p:spPr bwMode="auto">
          <a:xfrm flipH="1" flipV="1">
            <a:off x="6354763" y="5645150"/>
            <a:ext cx="104775" cy="374650"/>
          </a:xfrm>
          <a:prstGeom prst="line">
            <a:avLst/>
          </a:prstGeom>
          <a:noFill/>
          <a:ln w="38100">
            <a:solidFill>
              <a:srgbClr val="FFFFCC"/>
            </a:solidFill>
            <a:round/>
            <a:headEnd type="triangle" w="med" len="med"/>
            <a:tailEnd/>
          </a:ln>
          <a:extLst>
            <a:ext uri="{909E8E84-426E-40DD-AFC4-6F175D3DCCD1}">
              <a14:hiddenFill xmlns:a14="http://schemas.microsoft.com/office/drawing/2010/main" xmlns="">
                <a:noFill/>
              </a14:hiddenFill>
            </a:ext>
          </a:extLst>
        </p:spPr>
        <p:txBody>
          <a:bodyPr/>
          <a:lstStyle/>
          <a:p>
            <a:endParaRPr lang="en-US"/>
          </a:p>
        </p:txBody>
      </p:sp>
      <p:sp>
        <p:nvSpPr>
          <p:cNvPr id="1920007" name="Text Box 7"/>
          <p:cNvSpPr txBox="1">
            <a:spLocks noChangeArrowheads="1"/>
          </p:cNvSpPr>
          <p:nvPr/>
        </p:nvSpPr>
        <p:spPr bwMode="auto">
          <a:xfrm>
            <a:off x="5653088" y="5259388"/>
            <a:ext cx="1052512" cy="406400"/>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101882" tIns="50941" rIns="101882" bIns="50941">
            <a:spAutoFit/>
          </a:bodyPr>
          <a:lstStyle>
            <a:lvl1pPr defTabSz="1019175">
              <a:defRPr sz="4400" b="1">
                <a:solidFill>
                  <a:srgbClr val="FF0000"/>
                </a:solidFill>
                <a:latin typeface="Comic Sans MS" pitchFamily="66" charset="0"/>
              </a:defRPr>
            </a:lvl1pPr>
            <a:lvl2pPr marL="742950" indent="-285750" defTabSz="1019175">
              <a:defRPr sz="4400" b="1">
                <a:solidFill>
                  <a:srgbClr val="FF0000"/>
                </a:solidFill>
                <a:latin typeface="Comic Sans MS" pitchFamily="66" charset="0"/>
              </a:defRPr>
            </a:lvl2pPr>
            <a:lvl3pPr marL="1143000" indent="-228600" defTabSz="1019175">
              <a:defRPr sz="4400" b="1">
                <a:solidFill>
                  <a:srgbClr val="FF0000"/>
                </a:solidFill>
                <a:latin typeface="Comic Sans MS" pitchFamily="66" charset="0"/>
              </a:defRPr>
            </a:lvl3pPr>
            <a:lvl4pPr marL="1600200" indent="-228600" defTabSz="1019175">
              <a:defRPr sz="4400" b="1">
                <a:solidFill>
                  <a:srgbClr val="FF0000"/>
                </a:solidFill>
                <a:latin typeface="Comic Sans MS" pitchFamily="66" charset="0"/>
              </a:defRPr>
            </a:lvl4pPr>
            <a:lvl5pPr marL="2057400" indent="-228600" defTabSz="1019175">
              <a:defRPr sz="4400" b="1">
                <a:solidFill>
                  <a:srgbClr val="FF0000"/>
                </a:solidFill>
                <a:latin typeface="Comic Sans MS" pitchFamily="66" charset="0"/>
              </a:defRPr>
            </a:lvl5pPr>
            <a:lvl6pPr marL="2514600" indent="-228600" algn="ctr" defTabSz="1019175" eaLnBrk="0" fontAlgn="base" hangingPunct="0">
              <a:spcBef>
                <a:spcPct val="20000"/>
              </a:spcBef>
              <a:spcAft>
                <a:spcPct val="0"/>
              </a:spcAft>
              <a:defRPr sz="4400" b="1">
                <a:solidFill>
                  <a:srgbClr val="FF0000"/>
                </a:solidFill>
                <a:latin typeface="Comic Sans MS" pitchFamily="66" charset="0"/>
              </a:defRPr>
            </a:lvl6pPr>
            <a:lvl7pPr marL="2971800" indent="-228600" algn="ctr" defTabSz="1019175" eaLnBrk="0" fontAlgn="base" hangingPunct="0">
              <a:spcBef>
                <a:spcPct val="20000"/>
              </a:spcBef>
              <a:spcAft>
                <a:spcPct val="0"/>
              </a:spcAft>
              <a:defRPr sz="4400" b="1">
                <a:solidFill>
                  <a:srgbClr val="FF0000"/>
                </a:solidFill>
                <a:latin typeface="Comic Sans MS" pitchFamily="66" charset="0"/>
              </a:defRPr>
            </a:lvl7pPr>
            <a:lvl8pPr marL="3429000" indent="-228600" algn="ctr" defTabSz="1019175" eaLnBrk="0" fontAlgn="base" hangingPunct="0">
              <a:spcBef>
                <a:spcPct val="20000"/>
              </a:spcBef>
              <a:spcAft>
                <a:spcPct val="0"/>
              </a:spcAft>
              <a:defRPr sz="4400" b="1">
                <a:solidFill>
                  <a:srgbClr val="FF0000"/>
                </a:solidFill>
                <a:latin typeface="Comic Sans MS" pitchFamily="66" charset="0"/>
              </a:defRPr>
            </a:lvl8pPr>
            <a:lvl9pPr marL="3886200" indent="-228600" algn="ctr" defTabSz="1019175" eaLnBrk="0" fontAlgn="base" hangingPunct="0">
              <a:spcBef>
                <a:spcPct val="20000"/>
              </a:spcBef>
              <a:spcAft>
                <a:spcPct val="0"/>
              </a:spcAft>
              <a:defRPr sz="4400" b="1">
                <a:solidFill>
                  <a:srgbClr val="FF0000"/>
                </a:solidFill>
                <a:latin typeface="Comic Sans MS" pitchFamily="66" charset="0"/>
              </a:defRPr>
            </a:lvl9pPr>
          </a:lstStyle>
          <a:p>
            <a:pPr algn="l" eaLnBrk="1" hangingPunct="1">
              <a:spcBef>
                <a:spcPct val="0"/>
              </a:spcBef>
            </a:pPr>
            <a:r>
              <a:rPr lang="en-GB" altLang="en-US" sz="2000">
                <a:solidFill>
                  <a:schemeClr val="tx1"/>
                </a:solidFill>
                <a:latin typeface="Arial" charset="0"/>
              </a:rPr>
              <a:t>ATLAS</a:t>
            </a:r>
          </a:p>
        </p:txBody>
      </p:sp>
      <p:sp>
        <p:nvSpPr>
          <p:cNvPr id="1920008" name="AutoShape 8"/>
          <p:cNvSpPr>
            <a:spLocks noChangeArrowheads="1"/>
          </p:cNvSpPr>
          <p:nvPr/>
        </p:nvSpPr>
        <p:spPr bwMode="auto">
          <a:xfrm>
            <a:off x="5715000" y="990600"/>
            <a:ext cx="4010025" cy="1854200"/>
          </a:xfrm>
          <a:prstGeom prst="roundRect">
            <a:avLst>
              <a:gd name="adj" fmla="val 16667"/>
            </a:avLst>
          </a:prstGeom>
          <a:solidFill>
            <a:srgbClr val="FFFFCC"/>
          </a:solidFill>
          <a:ln w="38100">
            <a:solidFill>
              <a:srgbClr val="CC0000"/>
            </a:solidFill>
            <a:round/>
            <a:headEnd/>
            <a:tailEnd/>
          </a:ln>
        </p:spPr>
        <p:txBody>
          <a:bodyPr wrap="none" lIns="101882" tIns="50941" rIns="101882" bIns="50941" anchor="ctr"/>
          <a:lstStyle>
            <a:lvl1pPr defTabSz="1019175">
              <a:defRPr sz="4400" b="1">
                <a:solidFill>
                  <a:srgbClr val="FF0000"/>
                </a:solidFill>
                <a:latin typeface="Comic Sans MS" pitchFamily="66" charset="0"/>
              </a:defRPr>
            </a:lvl1pPr>
            <a:lvl2pPr marL="742950" indent="-285750" defTabSz="1019175">
              <a:defRPr sz="4400" b="1">
                <a:solidFill>
                  <a:srgbClr val="FF0000"/>
                </a:solidFill>
                <a:latin typeface="Comic Sans MS" pitchFamily="66" charset="0"/>
              </a:defRPr>
            </a:lvl2pPr>
            <a:lvl3pPr marL="1143000" indent="-228600" defTabSz="1019175">
              <a:defRPr sz="4400" b="1">
                <a:solidFill>
                  <a:srgbClr val="FF0000"/>
                </a:solidFill>
                <a:latin typeface="Comic Sans MS" pitchFamily="66" charset="0"/>
              </a:defRPr>
            </a:lvl3pPr>
            <a:lvl4pPr marL="1600200" indent="-228600" defTabSz="1019175">
              <a:defRPr sz="4400" b="1">
                <a:solidFill>
                  <a:srgbClr val="FF0000"/>
                </a:solidFill>
                <a:latin typeface="Comic Sans MS" pitchFamily="66" charset="0"/>
              </a:defRPr>
            </a:lvl4pPr>
            <a:lvl5pPr marL="2057400" indent="-228600" defTabSz="1019175">
              <a:defRPr sz="4400" b="1">
                <a:solidFill>
                  <a:srgbClr val="FF0000"/>
                </a:solidFill>
                <a:latin typeface="Comic Sans MS" pitchFamily="66" charset="0"/>
              </a:defRPr>
            </a:lvl5pPr>
            <a:lvl6pPr marL="2514600" indent="-228600" algn="ctr" defTabSz="1019175" eaLnBrk="0" fontAlgn="base" hangingPunct="0">
              <a:spcBef>
                <a:spcPct val="20000"/>
              </a:spcBef>
              <a:spcAft>
                <a:spcPct val="0"/>
              </a:spcAft>
              <a:defRPr sz="4400" b="1">
                <a:solidFill>
                  <a:srgbClr val="FF0000"/>
                </a:solidFill>
                <a:latin typeface="Comic Sans MS" pitchFamily="66" charset="0"/>
              </a:defRPr>
            </a:lvl6pPr>
            <a:lvl7pPr marL="2971800" indent="-228600" algn="ctr" defTabSz="1019175" eaLnBrk="0" fontAlgn="base" hangingPunct="0">
              <a:spcBef>
                <a:spcPct val="20000"/>
              </a:spcBef>
              <a:spcAft>
                <a:spcPct val="0"/>
              </a:spcAft>
              <a:defRPr sz="4400" b="1">
                <a:solidFill>
                  <a:srgbClr val="FF0000"/>
                </a:solidFill>
                <a:latin typeface="Comic Sans MS" pitchFamily="66" charset="0"/>
              </a:defRPr>
            </a:lvl7pPr>
            <a:lvl8pPr marL="3429000" indent="-228600" algn="ctr" defTabSz="1019175" eaLnBrk="0" fontAlgn="base" hangingPunct="0">
              <a:spcBef>
                <a:spcPct val="20000"/>
              </a:spcBef>
              <a:spcAft>
                <a:spcPct val="0"/>
              </a:spcAft>
              <a:defRPr sz="4400" b="1">
                <a:solidFill>
                  <a:srgbClr val="FF0000"/>
                </a:solidFill>
                <a:latin typeface="Comic Sans MS" pitchFamily="66" charset="0"/>
              </a:defRPr>
            </a:lvl8pPr>
            <a:lvl9pPr marL="3886200" indent="-228600" algn="ctr" defTabSz="1019175" eaLnBrk="0" fontAlgn="base" hangingPunct="0">
              <a:spcBef>
                <a:spcPct val="20000"/>
              </a:spcBef>
              <a:spcAft>
                <a:spcPct val="0"/>
              </a:spcAft>
              <a:defRPr sz="4400" b="1">
                <a:solidFill>
                  <a:srgbClr val="FF0000"/>
                </a:solidFill>
                <a:latin typeface="Comic Sans MS" pitchFamily="66" charset="0"/>
              </a:defRPr>
            </a:lvl9pPr>
          </a:lstStyle>
          <a:p>
            <a:pPr eaLnBrk="1" hangingPunct="1">
              <a:spcBef>
                <a:spcPct val="0"/>
              </a:spcBef>
            </a:pPr>
            <a:r>
              <a:rPr lang="en-US" altLang="en-US" sz="2000" i="1">
                <a:solidFill>
                  <a:schemeClr val="accent2"/>
                </a:solidFill>
                <a:latin typeface="Arial" charset="0"/>
              </a:rPr>
              <a:t>27 km in Circumference!</a:t>
            </a:r>
          </a:p>
          <a:p>
            <a:pPr eaLnBrk="1" hangingPunct="1">
              <a:spcBef>
                <a:spcPct val="0"/>
              </a:spcBef>
            </a:pPr>
            <a:endParaRPr lang="en-US" altLang="en-US" sz="1300" i="1">
              <a:solidFill>
                <a:schemeClr val="accent2"/>
              </a:solidFill>
              <a:latin typeface="Arial" charset="0"/>
            </a:endParaRPr>
          </a:p>
          <a:p>
            <a:pPr eaLnBrk="1" hangingPunct="1">
              <a:spcBef>
                <a:spcPct val="0"/>
              </a:spcBef>
            </a:pPr>
            <a:r>
              <a:rPr lang="en-US" altLang="en-US" sz="2000">
                <a:solidFill>
                  <a:schemeClr val="tx1"/>
                </a:solidFill>
                <a:latin typeface="Arial" charset="0"/>
              </a:rPr>
              <a:t>One of the largest and </a:t>
            </a:r>
          </a:p>
          <a:p>
            <a:pPr eaLnBrk="1" hangingPunct="1">
              <a:spcBef>
                <a:spcPct val="0"/>
              </a:spcBef>
            </a:pPr>
            <a:r>
              <a:rPr lang="en-US" altLang="en-US" sz="2000">
                <a:solidFill>
                  <a:schemeClr val="tx1"/>
                </a:solidFill>
                <a:latin typeface="Arial" charset="0"/>
              </a:rPr>
              <a:t>the most complex scientific </a:t>
            </a:r>
          </a:p>
          <a:p>
            <a:pPr eaLnBrk="1" hangingPunct="1">
              <a:spcBef>
                <a:spcPct val="0"/>
              </a:spcBef>
            </a:pPr>
            <a:r>
              <a:rPr lang="en-US" altLang="en-US" sz="2000">
                <a:solidFill>
                  <a:schemeClr val="tx1"/>
                </a:solidFill>
                <a:latin typeface="Arial" charset="0"/>
              </a:rPr>
              <a:t>instrument ever conceived &amp; </a:t>
            </a:r>
          </a:p>
          <a:p>
            <a:pPr eaLnBrk="1" hangingPunct="1">
              <a:spcBef>
                <a:spcPct val="0"/>
              </a:spcBef>
            </a:pPr>
            <a:r>
              <a:rPr lang="en-US" altLang="en-US" sz="2000">
                <a:solidFill>
                  <a:schemeClr val="tx1"/>
                </a:solidFill>
                <a:latin typeface="Arial" charset="0"/>
              </a:rPr>
              <a:t>built by humankind</a:t>
            </a:r>
          </a:p>
        </p:txBody>
      </p:sp>
      <p:sp>
        <p:nvSpPr>
          <p:cNvPr id="1920009" name="Line 9"/>
          <p:cNvSpPr>
            <a:spLocks noChangeShapeType="1"/>
          </p:cNvSpPr>
          <p:nvPr/>
        </p:nvSpPr>
        <p:spPr bwMode="auto">
          <a:xfrm flipV="1">
            <a:off x="2430463" y="3368675"/>
            <a:ext cx="419100" cy="258763"/>
          </a:xfrm>
          <a:prstGeom prst="line">
            <a:avLst/>
          </a:prstGeom>
          <a:noFill/>
          <a:ln w="76200">
            <a:solidFill>
              <a:srgbClr val="FFFF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920010" name="Line 10"/>
          <p:cNvSpPr>
            <a:spLocks noChangeShapeType="1"/>
          </p:cNvSpPr>
          <p:nvPr/>
        </p:nvSpPr>
        <p:spPr bwMode="auto">
          <a:xfrm flipH="1">
            <a:off x="3101975" y="3108325"/>
            <a:ext cx="501650" cy="173038"/>
          </a:xfrm>
          <a:prstGeom prst="line">
            <a:avLst/>
          </a:prstGeom>
          <a:noFill/>
          <a:ln w="76200">
            <a:solidFill>
              <a:srgbClr val="FFFF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920011" name="Text Box 11"/>
          <p:cNvSpPr txBox="1">
            <a:spLocks noChangeArrowheads="1"/>
          </p:cNvSpPr>
          <p:nvPr/>
        </p:nvSpPr>
        <p:spPr bwMode="auto">
          <a:xfrm>
            <a:off x="2514600" y="3454400"/>
            <a:ext cx="419100" cy="588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1882" tIns="50941" rIns="101882" bIns="50941">
            <a:spAutoFit/>
          </a:bodyPr>
          <a:lstStyle>
            <a:lvl1pPr defTabSz="1019175">
              <a:defRPr sz="4400" b="1">
                <a:solidFill>
                  <a:srgbClr val="FF0000"/>
                </a:solidFill>
                <a:latin typeface="Comic Sans MS" pitchFamily="66" charset="0"/>
              </a:defRPr>
            </a:lvl1pPr>
            <a:lvl2pPr marL="742950" indent="-285750" defTabSz="1019175">
              <a:defRPr sz="4400" b="1">
                <a:solidFill>
                  <a:srgbClr val="FF0000"/>
                </a:solidFill>
                <a:latin typeface="Comic Sans MS" pitchFamily="66" charset="0"/>
              </a:defRPr>
            </a:lvl2pPr>
            <a:lvl3pPr marL="1143000" indent="-228600" defTabSz="1019175">
              <a:defRPr sz="4400" b="1">
                <a:solidFill>
                  <a:srgbClr val="FF0000"/>
                </a:solidFill>
                <a:latin typeface="Comic Sans MS" pitchFamily="66" charset="0"/>
              </a:defRPr>
            </a:lvl3pPr>
            <a:lvl4pPr marL="1600200" indent="-228600" defTabSz="1019175">
              <a:defRPr sz="4400" b="1">
                <a:solidFill>
                  <a:srgbClr val="FF0000"/>
                </a:solidFill>
                <a:latin typeface="Comic Sans MS" pitchFamily="66" charset="0"/>
              </a:defRPr>
            </a:lvl4pPr>
            <a:lvl5pPr marL="2057400" indent="-228600" defTabSz="1019175">
              <a:defRPr sz="4400" b="1">
                <a:solidFill>
                  <a:srgbClr val="FF0000"/>
                </a:solidFill>
                <a:latin typeface="Comic Sans MS" pitchFamily="66" charset="0"/>
              </a:defRPr>
            </a:lvl5pPr>
            <a:lvl6pPr marL="2514600" indent="-228600" algn="ctr" defTabSz="1019175" eaLnBrk="0" fontAlgn="base" hangingPunct="0">
              <a:spcBef>
                <a:spcPct val="20000"/>
              </a:spcBef>
              <a:spcAft>
                <a:spcPct val="0"/>
              </a:spcAft>
              <a:defRPr sz="4400" b="1">
                <a:solidFill>
                  <a:srgbClr val="FF0000"/>
                </a:solidFill>
                <a:latin typeface="Comic Sans MS" pitchFamily="66" charset="0"/>
              </a:defRPr>
            </a:lvl6pPr>
            <a:lvl7pPr marL="2971800" indent="-228600" algn="ctr" defTabSz="1019175" eaLnBrk="0" fontAlgn="base" hangingPunct="0">
              <a:spcBef>
                <a:spcPct val="20000"/>
              </a:spcBef>
              <a:spcAft>
                <a:spcPct val="0"/>
              </a:spcAft>
              <a:defRPr sz="4400" b="1">
                <a:solidFill>
                  <a:srgbClr val="FF0000"/>
                </a:solidFill>
                <a:latin typeface="Comic Sans MS" pitchFamily="66" charset="0"/>
              </a:defRPr>
            </a:lvl7pPr>
            <a:lvl8pPr marL="3429000" indent="-228600" algn="ctr" defTabSz="1019175" eaLnBrk="0" fontAlgn="base" hangingPunct="0">
              <a:spcBef>
                <a:spcPct val="20000"/>
              </a:spcBef>
              <a:spcAft>
                <a:spcPct val="0"/>
              </a:spcAft>
              <a:defRPr sz="4400" b="1">
                <a:solidFill>
                  <a:srgbClr val="FF0000"/>
                </a:solidFill>
                <a:latin typeface="Comic Sans MS" pitchFamily="66" charset="0"/>
              </a:defRPr>
            </a:lvl8pPr>
            <a:lvl9pPr marL="3886200" indent="-228600" algn="ctr" defTabSz="1019175" eaLnBrk="0" fontAlgn="base" hangingPunct="0">
              <a:spcBef>
                <a:spcPct val="20000"/>
              </a:spcBef>
              <a:spcAft>
                <a:spcPct val="0"/>
              </a:spcAft>
              <a:defRPr sz="4400" b="1">
                <a:solidFill>
                  <a:srgbClr val="FF0000"/>
                </a:solidFill>
                <a:latin typeface="Comic Sans MS" pitchFamily="66" charset="0"/>
              </a:defRPr>
            </a:lvl9pPr>
          </a:lstStyle>
          <a:p>
            <a:pPr algn="l">
              <a:spcBef>
                <a:spcPct val="50000"/>
              </a:spcBef>
            </a:pPr>
            <a:r>
              <a:rPr lang="en-US" altLang="en-US" sz="3100">
                <a:solidFill>
                  <a:srgbClr val="FFFF00"/>
                </a:solidFill>
                <a:latin typeface="Arial" charset="0"/>
              </a:rPr>
              <a:t>p</a:t>
            </a:r>
          </a:p>
        </p:txBody>
      </p:sp>
      <p:sp>
        <p:nvSpPr>
          <p:cNvPr id="1920012" name="Text Box 12"/>
          <p:cNvSpPr txBox="1">
            <a:spLocks noChangeArrowheads="1"/>
          </p:cNvSpPr>
          <p:nvPr/>
        </p:nvSpPr>
        <p:spPr bwMode="auto">
          <a:xfrm>
            <a:off x="3268663" y="3108325"/>
            <a:ext cx="419100" cy="588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1882" tIns="50941" rIns="101882" bIns="50941">
            <a:spAutoFit/>
          </a:bodyPr>
          <a:lstStyle>
            <a:lvl1pPr defTabSz="1019175">
              <a:defRPr sz="4400" b="1">
                <a:solidFill>
                  <a:srgbClr val="FF0000"/>
                </a:solidFill>
                <a:latin typeface="Comic Sans MS" pitchFamily="66" charset="0"/>
              </a:defRPr>
            </a:lvl1pPr>
            <a:lvl2pPr marL="742950" indent="-285750" defTabSz="1019175">
              <a:defRPr sz="4400" b="1">
                <a:solidFill>
                  <a:srgbClr val="FF0000"/>
                </a:solidFill>
                <a:latin typeface="Comic Sans MS" pitchFamily="66" charset="0"/>
              </a:defRPr>
            </a:lvl2pPr>
            <a:lvl3pPr marL="1143000" indent="-228600" defTabSz="1019175">
              <a:defRPr sz="4400" b="1">
                <a:solidFill>
                  <a:srgbClr val="FF0000"/>
                </a:solidFill>
                <a:latin typeface="Comic Sans MS" pitchFamily="66" charset="0"/>
              </a:defRPr>
            </a:lvl3pPr>
            <a:lvl4pPr marL="1600200" indent="-228600" defTabSz="1019175">
              <a:defRPr sz="4400" b="1">
                <a:solidFill>
                  <a:srgbClr val="FF0000"/>
                </a:solidFill>
                <a:latin typeface="Comic Sans MS" pitchFamily="66" charset="0"/>
              </a:defRPr>
            </a:lvl4pPr>
            <a:lvl5pPr marL="2057400" indent="-228600" defTabSz="1019175">
              <a:defRPr sz="4400" b="1">
                <a:solidFill>
                  <a:srgbClr val="FF0000"/>
                </a:solidFill>
                <a:latin typeface="Comic Sans MS" pitchFamily="66" charset="0"/>
              </a:defRPr>
            </a:lvl5pPr>
            <a:lvl6pPr marL="2514600" indent="-228600" algn="ctr" defTabSz="1019175" eaLnBrk="0" fontAlgn="base" hangingPunct="0">
              <a:spcBef>
                <a:spcPct val="20000"/>
              </a:spcBef>
              <a:spcAft>
                <a:spcPct val="0"/>
              </a:spcAft>
              <a:defRPr sz="4400" b="1">
                <a:solidFill>
                  <a:srgbClr val="FF0000"/>
                </a:solidFill>
                <a:latin typeface="Comic Sans MS" pitchFamily="66" charset="0"/>
              </a:defRPr>
            </a:lvl6pPr>
            <a:lvl7pPr marL="2971800" indent="-228600" algn="ctr" defTabSz="1019175" eaLnBrk="0" fontAlgn="base" hangingPunct="0">
              <a:spcBef>
                <a:spcPct val="20000"/>
              </a:spcBef>
              <a:spcAft>
                <a:spcPct val="0"/>
              </a:spcAft>
              <a:defRPr sz="4400" b="1">
                <a:solidFill>
                  <a:srgbClr val="FF0000"/>
                </a:solidFill>
                <a:latin typeface="Comic Sans MS" pitchFamily="66" charset="0"/>
              </a:defRPr>
            </a:lvl7pPr>
            <a:lvl8pPr marL="3429000" indent="-228600" algn="ctr" defTabSz="1019175" eaLnBrk="0" fontAlgn="base" hangingPunct="0">
              <a:spcBef>
                <a:spcPct val="20000"/>
              </a:spcBef>
              <a:spcAft>
                <a:spcPct val="0"/>
              </a:spcAft>
              <a:defRPr sz="4400" b="1">
                <a:solidFill>
                  <a:srgbClr val="FF0000"/>
                </a:solidFill>
                <a:latin typeface="Comic Sans MS" pitchFamily="66" charset="0"/>
              </a:defRPr>
            </a:lvl8pPr>
            <a:lvl9pPr marL="3886200" indent="-228600" algn="ctr" defTabSz="1019175" eaLnBrk="0" fontAlgn="base" hangingPunct="0">
              <a:spcBef>
                <a:spcPct val="20000"/>
              </a:spcBef>
              <a:spcAft>
                <a:spcPct val="0"/>
              </a:spcAft>
              <a:defRPr sz="4400" b="1">
                <a:solidFill>
                  <a:srgbClr val="FF0000"/>
                </a:solidFill>
                <a:latin typeface="Comic Sans MS" pitchFamily="66" charset="0"/>
              </a:defRPr>
            </a:lvl9pPr>
          </a:lstStyle>
          <a:p>
            <a:pPr algn="l">
              <a:spcBef>
                <a:spcPct val="50000"/>
              </a:spcBef>
            </a:pPr>
            <a:r>
              <a:rPr lang="en-US" altLang="en-US" sz="3100">
                <a:solidFill>
                  <a:srgbClr val="FFFF00"/>
                </a:solidFill>
                <a:latin typeface="Arial" charset="0"/>
              </a:rPr>
              <a:t>p</a:t>
            </a:r>
          </a:p>
        </p:txBody>
      </p:sp>
      <p:sp>
        <p:nvSpPr>
          <p:cNvPr id="1920013" name="AutoShape 13"/>
          <p:cNvSpPr>
            <a:spLocks noChangeArrowheads="1"/>
          </p:cNvSpPr>
          <p:nvPr/>
        </p:nvSpPr>
        <p:spPr bwMode="auto">
          <a:xfrm>
            <a:off x="914400" y="1219200"/>
            <a:ext cx="2771775" cy="1490663"/>
          </a:xfrm>
          <a:prstGeom prst="roundRect">
            <a:avLst>
              <a:gd name="adj" fmla="val 16667"/>
            </a:avLst>
          </a:prstGeom>
          <a:solidFill>
            <a:srgbClr val="FFFFCC"/>
          </a:solidFill>
          <a:ln w="38100">
            <a:solidFill>
              <a:srgbClr val="CC0000"/>
            </a:solidFill>
            <a:round/>
            <a:headEnd/>
            <a:tailEnd/>
          </a:ln>
        </p:spPr>
        <p:txBody>
          <a:bodyPr wrap="none" lIns="101882" tIns="50941" rIns="101882" bIns="50941" anchor="ctr">
            <a:spAutoFit/>
          </a:bodyPr>
          <a:lstStyle>
            <a:lvl1pPr defTabSz="1019175">
              <a:defRPr sz="4400" b="1">
                <a:solidFill>
                  <a:srgbClr val="FF0000"/>
                </a:solidFill>
                <a:latin typeface="Comic Sans MS" pitchFamily="66" charset="0"/>
              </a:defRPr>
            </a:lvl1pPr>
            <a:lvl2pPr marL="742950" indent="-285750" defTabSz="1019175">
              <a:defRPr sz="4400" b="1">
                <a:solidFill>
                  <a:srgbClr val="FF0000"/>
                </a:solidFill>
                <a:latin typeface="Comic Sans MS" pitchFamily="66" charset="0"/>
              </a:defRPr>
            </a:lvl2pPr>
            <a:lvl3pPr marL="1143000" indent="-228600" defTabSz="1019175">
              <a:defRPr sz="4400" b="1">
                <a:solidFill>
                  <a:srgbClr val="FF0000"/>
                </a:solidFill>
                <a:latin typeface="Comic Sans MS" pitchFamily="66" charset="0"/>
              </a:defRPr>
            </a:lvl3pPr>
            <a:lvl4pPr marL="1600200" indent="-228600" defTabSz="1019175">
              <a:defRPr sz="4400" b="1">
                <a:solidFill>
                  <a:srgbClr val="FF0000"/>
                </a:solidFill>
                <a:latin typeface="Comic Sans MS" pitchFamily="66" charset="0"/>
              </a:defRPr>
            </a:lvl4pPr>
            <a:lvl5pPr marL="2057400" indent="-228600" defTabSz="1019175">
              <a:defRPr sz="4400" b="1">
                <a:solidFill>
                  <a:srgbClr val="FF0000"/>
                </a:solidFill>
                <a:latin typeface="Comic Sans MS" pitchFamily="66" charset="0"/>
              </a:defRPr>
            </a:lvl5pPr>
            <a:lvl6pPr marL="2514600" indent="-228600" algn="ctr" defTabSz="1019175" eaLnBrk="0" fontAlgn="base" hangingPunct="0">
              <a:spcBef>
                <a:spcPct val="20000"/>
              </a:spcBef>
              <a:spcAft>
                <a:spcPct val="0"/>
              </a:spcAft>
              <a:defRPr sz="4400" b="1">
                <a:solidFill>
                  <a:srgbClr val="FF0000"/>
                </a:solidFill>
                <a:latin typeface="Comic Sans MS" pitchFamily="66" charset="0"/>
              </a:defRPr>
            </a:lvl6pPr>
            <a:lvl7pPr marL="2971800" indent="-228600" algn="ctr" defTabSz="1019175" eaLnBrk="0" fontAlgn="base" hangingPunct="0">
              <a:spcBef>
                <a:spcPct val="20000"/>
              </a:spcBef>
              <a:spcAft>
                <a:spcPct val="0"/>
              </a:spcAft>
              <a:defRPr sz="4400" b="1">
                <a:solidFill>
                  <a:srgbClr val="FF0000"/>
                </a:solidFill>
                <a:latin typeface="Comic Sans MS" pitchFamily="66" charset="0"/>
              </a:defRPr>
            </a:lvl7pPr>
            <a:lvl8pPr marL="3429000" indent="-228600" algn="ctr" defTabSz="1019175" eaLnBrk="0" fontAlgn="base" hangingPunct="0">
              <a:spcBef>
                <a:spcPct val="20000"/>
              </a:spcBef>
              <a:spcAft>
                <a:spcPct val="0"/>
              </a:spcAft>
              <a:defRPr sz="4400" b="1">
                <a:solidFill>
                  <a:srgbClr val="FF0000"/>
                </a:solidFill>
                <a:latin typeface="Comic Sans MS" pitchFamily="66" charset="0"/>
              </a:defRPr>
            </a:lvl8pPr>
            <a:lvl9pPr marL="3886200" indent="-228600" algn="ctr" defTabSz="1019175" eaLnBrk="0" fontAlgn="base" hangingPunct="0">
              <a:spcBef>
                <a:spcPct val="20000"/>
              </a:spcBef>
              <a:spcAft>
                <a:spcPct val="0"/>
              </a:spcAft>
              <a:defRPr sz="4400" b="1">
                <a:solidFill>
                  <a:srgbClr val="FF0000"/>
                </a:solidFill>
                <a:latin typeface="Comic Sans MS" pitchFamily="66" charset="0"/>
              </a:defRPr>
            </a:lvl9pPr>
          </a:lstStyle>
          <a:p>
            <a:pPr eaLnBrk="1" hangingPunct="1">
              <a:spcBef>
                <a:spcPct val="0"/>
              </a:spcBef>
            </a:pPr>
            <a:r>
              <a:rPr lang="en-US" altLang="en-US" sz="2000">
                <a:solidFill>
                  <a:srgbClr val="0000FF"/>
                </a:solidFill>
                <a:latin typeface="Arial" charset="0"/>
              </a:rPr>
              <a:t>Collides high </a:t>
            </a:r>
          </a:p>
          <a:p>
            <a:pPr eaLnBrk="1" hangingPunct="1">
              <a:spcBef>
                <a:spcPct val="0"/>
              </a:spcBef>
            </a:pPr>
            <a:r>
              <a:rPr lang="en-US" altLang="en-US" sz="2000">
                <a:solidFill>
                  <a:srgbClr val="0000FF"/>
                </a:solidFill>
                <a:latin typeface="Arial" charset="0"/>
              </a:rPr>
              <a:t>energy protons</a:t>
            </a:r>
          </a:p>
          <a:p>
            <a:pPr eaLnBrk="1" hangingPunct="1">
              <a:spcBef>
                <a:spcPct val="0"/>
              </a:spcBef>
            </a:pPr>
            <a:endParaRPr lang="en-US" altLang="en-US" sz="2000">
              <a:solidFill>
                <a:srgbClr val="0000FF"/>
              </a:solidFill>
              <a:latin typeface="Arial" charset="0"/>
            </a:endParaRPr>
          </a:p>
          <a:p>
            <a:pPr eaLnBrk="1" hangingPunct="1">
              <a:spcBef>
                <a:spcPct val="0"/>
              </a:spcBef>
            </a:pPr>
            <a:r>
              <a:rPr lang="en-US" altLang="en-US" sz="2000">
                <a:solidFill>
                  <a:schemeClr val="tx1"/>
                </a:solidFill>
                <a:latin typeface="Arial" charset="0"/>
              </a:rPr>
              <a:t>Two huge detectors</a:t>
            </a:r>
          </a:p>
        </p:txBody>
      </p:sp>
      <p:sp>
        <p:nvSpPr>
          <p:cNvPr id="1920014" name="Rectangle 14"/>
          <p:cNvSpPr>
            <a:spLocks noChangeArrowheads="1"/>
          </p:cNvSpPr>
          <p:nvPr/>
        </p:nvSpPr>
        <p:spPr bwMode="auto">
          <a:xfrm>
            <a:off x="1671638" y="1117600"/>
            <a:ext cx="4516437" cy="1574800"/>
          </a:xfrm>
          <a:prstGeom prst="rect">
            <a:avLst/>
          </a:prstGeom>
          <a:solidFill>
            <a:schemeClr val="tx2"/>
          </a:solidFill>
          <a:ln w="9525" algn="ctr">
            <a:solidFill>
              <a:srgbClr val="66FF33"/>
            </a:solidFill>
            <a:miter lim="800000"/>
            <a:headEnd/>
            <a:tailEnd/>
          </a:ln>
        </p:spPr>
        <p:txBody>
          <a:bodyPr wrap="none" anchor="ctr">
            <a:spAutoFit/>
          </a:bodyPr>
          <a:lstStyle>
            <a:lvl1pPr>
              <a:defRPr sz="4400" b="1">
                <a:solidFill>
                  <a:srgbClr val="FF0000"/>
                </a:solidFill>
                <a:latin typeface="Comic Sans MS" pitchFamily="66" charset="0"/>
              </a:defRPr>
            </a:lvl1pPr>
            <a:lvl2pPr marL="742950" indent="-285750">
              <a:defRPr sz="4400" b="1">
                <a:solidFill>
                  <a:srgbClr val="FF0000"/>
                </a:solidFill>
                <a:latin typeface="Comic Sans MS" pitchFamily="66" charset="0"/>
              </a:defRPr>
            </a:lvl2pPr>
            <a:lvl3pPr marL="1143000" indent="-228600">
              <a:defRPr sz="4400" b="1">
                <a:solidFill>
                  <a:srgbClr val="FF0000"/>
                </a:solidFill>
                <a:latin typeface="Comic Sans MS" pitchFamily="66" charset="0"/>
              </a:defRPr>
            </a:lvl3pPr>
            <a:lvl4pPr marL="1600200" indent="-228600">
              <a:defRPr sz="4400" b="1">
                <a:solidFill>
                  <a:srgbClr val="FF0000"/>
                </a:solidFill>
                <a:latin typeface="Comic Sans MS" pitchFamily="66" charset="0"/>
              </a:defRPr>
            </a:lvl4pPr>
            <a:lvl5pPr marL="2057400" indent="-228600">
              <a:defRPr sz="4400" b="1">
                <a:solidFill>
                  <a:srgbClr val="FF0000"/>
                </a:solidFill>
                <a:latin typeface="Comic Sans MS" pitchFamily="66" charset="0"/>
              </a:defRPr>
            </a:lvl5pPr>
            <a:lvl6pPr marL="2514600" indent="-228600" algn="ctr" eaLnBrk="0" fontAlgn="base" hangingPunct="0">
              <a:spcBef>
                <a:spcPct val="20000"/>
              </a:spcBef>
              <a:spcAft>
                <a:spcPct val="0"/>
              </a:spcAft>
              <a:defRPr sz="4400" b="1">
                <a:solidFill>
                  <a:srgbClr val="FF0000"/>
                </a:solidFill>
                <a:latin typeface="Comic Sans MS" pitchFamily="66" charset="0"/>
              </a:defRPr>
            </a:lvl6pPr>
            <a:lvl7pPr marL="2971800" indent="-228600" algn="ctr" eaLnBrk="0" fontAlgn="base" hangingPunct="0">
              <a:spcBef>
                <a:spcPct val="20000"/>
              </a:spcBef>
              <a:spcAft>
                <a:spcPct val="0"/>
              </a:spcAft>
              <a:defRPr sz="4400" b="1">
                <a:solidFill>
                  <a:srgbClr val="FF0000"/>
                </a:solidFill>
                <a:latin typeface="Comic Sans MS" pitchFamily="66" charset="0"/>
              </a:defRPr>
            </a:lvl7pPr>
            <a:lvl8pPr marL="3429000" indent="-228600" algn="ctr" eaLnBrk="0" fontAlgn="base" hangingPunct="0">
              <a:spcBef>
                <a:spcPct val="20000"/>
              </a:spcBef>
              <a:spcAft>
                <a:spcPct val="0"/>
              </a:spcAft>
              <a:defRPr sz="4400" b="1">
                <a:solidFill>
                  <a:srgbClr val="FF0000"/>
                </a:solidFill>
                <a:latin typeface="Comic Sans MS" pitchFamily="66" charset="0"/>
              </a:defRPr>
            </a:lvl8pPr>
            <a:lvl9pPr marL="3886200" indent="-228600" algn="ctr" eaLnBrk="0" fontAlgn="base" hangingPunct="0">
              <a:spcBef>
                <a:spcPct val="20000"/>
              </a:spcBef>
              <a:spcAft>
                <a:spcPct val="0"/>
              </a:spcAft>
              <a:defRPr sz="4400" b="1">
                <a:solidFill>
                  <a:srgbClr val="FF0000"/>
                </a:solidFill>
                <a:latin typeface="Comic Sans MS" pitchFamily="66" charset="0"/>
              </a:defRPr>
            </a:lvl9pPr>
          </a:lstStyle>
          <a:p>
            <a:r>
              <a:rPr lang="en-US" altLang="en-US">
                <a:solidFill>
                  <a:srgbClr val="00FF00"/>
                </a:solidFill>
              </a:rPr>
              <a:t>Lake Leman</a:t>
            </a:r>
          </a:p>
          <a:p>
            <a:r>
              <a:rPr lang="en-US" altLang="en-US"/>
              <a:t>Geneva Airport </a:t>
            </a:r>
          </a:p>
        </p:txBody>
      </p:sp>
      <p:sp>
        <p:nvSpPr>
          <p:cNvPr id="1920015" name="Line 15"/>
          <p:cNvSpPr>
            <a:spLocks noChangeShapeType="1"/>
          </p:cNvSpPr>
          <p:nvPr/>
        </p:nvSpPr>
        <p:spPr bwMode="auto">
          <a:xfrm flipV="1">
            <a:off x="5638800" y="1524000"/>
            <a:ext cx="1676400" cy="76200"/>
          </a:xfrm>
          <a:prstGeom prst="line">
            <a:avLst/>
          </a:prstGeom>
          <a:noFill/>
          <a:ln w="57150">
            <a:solidFill>
              <a:srgbClr val="66FF33"/>
            </a:solidFill>
            <a:round/>
            <a:headEnd/>
            <a:tailEnd type="triangle" w="med" len="med"/>
          </a:ln>
          <a:extLst>
            <a:ext uri="{909E8E84-426E-40DD-AFC4-6F175D3DCCD1}">
              <a14:hiddenFill xmlns:a14="http://schemas.microsoft.com/office/drawing/2010/main" xmlns="">
                <a:noFill/>
              </a14:hiddenFill>
            </a:ext>
          </a:extLst>
        </p:spPr>
        <p:txBody>
          <a:bodyPr wrap="none" anchor="ctr">
            <a:spAutoFit/>
          </a:bodyPr>
          <a:lstStyle/>
          <a:p>
            <a:endParaRPr lang="en-US"/>
          </a:p>
        </p:txBody>
      </p:sp>
      <p:sp>
        <p:nvSpPr>
          <p:cNvPr id="1920016" name="Line 16"/>
          <p:cNvSpPr>
            <a:spLocks noChangeShapeType="1"/>
          </p:cNvSpPr>
          <p:nvPr/>
        </p:nvSpPr>
        <p:spPr bwMode="auto">
          <a:xfrm>
            <a:off x="5867400" y="2438400"/>
            <a:ext cx="3505200" cy="2133600"/>
          </a:xfrm>
          <a:prstGeom prst="line">
            <a:avLst/>
          </a:prstGeom>
          <a:noFill/>
          <a:ln w="57150">
            <a:solidFill>
              <a:srgbClr val="FF0000"/>
            </a:solidFill>
            <a:round/>
            <a:headEnd/>
            <a:tailEnd type="triangle" w="med" len="med"/>
          </a:ln>
          <a:extLst>
            <a:ext uri="{909E8E84-426E-40DD-AFC4-6F175D3DCCD1}">
              <a14:hiddenFill xmlns:a14="http://schemas.microsoft.com/office/drawing/2010/main" xmlns="">
                <a:noFill/>
              </a14:hiddenFill>
            </a:ext>
          </a:extLst>
        </p:spPr>
        <p:txBody>
          <a:bodyPr anchor="ctr">
            <a:spAutoFit/>
          </a:bodyPr>
          <a:lstStyle/>
          <a:p>
            <a:endParaRPr lang="en-US"/>
          </a:p>
        </p:txBody>
      </p:sp>
      <p:sp>
        <p:nvSpPr>
          <p:cNvPr id="1920017" name="Line 17"/>
          <p:cNvSpPr>
            <a:spLocks noChangeShapeType="1"/>
          </p:cNvSpPr>
          <p:nvPr/>
        </p:nvSpPr>
        <p:spPr bwMode="auto">
          <a:xfrm>
            <a:off x="7467600" y="2819400"/>
            <a:ext cx="381000" cy="533400"/>
          </a:xfrm>
          <a:prstGeom prst="line">
            <a:avLst/>
          </a:prstGeom>
          <a:noFill/>
          <a:ln w="57150">
            <a:solidFill>
              <a:schemeClr val="bg1"/>
            </a:solidFill>
            <a:round/>
            <a:headEnd/>
            <a:tailEnd type="triangle" w="med" len="med"/>
          </a:ln>
          <a:extLst>
            <a:ext uri="{909E8E84-426E-40DD-AFC4-6F175D3DCCD1}">
              <a14:hiddenFill xmlns:a14="http://schemas.microsoft.com/office/drawing/2010/main" xmlns="">
                <a:noFill/>
              </a14:hiddenFill>
            </a:ext>
          </a:extLst>
        </p:spPr>
        <p:txBody>
          <a:bodyPr wrap="none" anchor="ctr">
            <a:spAutoFit/>
          </a:bodyPr>
          <a:lstStyle/>
          <a:p>
            <a:endParaRPr lang="en-US"/>
          </a:p>
        </p:txBody>
      </p:sp>
      <p:sp>
        <p:nvSpPr>
          <p:cNvPr id="1920018" name="Line 18"/>
          <p:cNvSpPr>
            <a:spLocks noChangeShapeType="1"/>
          </p:cNvSpPr>
          <p:nvPr/>
        </p:nvSpPr>
        <p:spPr bwMode="auto">
          <a:xfrm flipH="1">
            <a:off x="3810000" y="1981200"/>
            <a:ext cx="1828800" cy="990600"/>
          </a:xfrm>
          <a:prstGeom prst="line">
            <a:avLst/>
          </a:prstGeom>
          <a:noFill/>
          <a:ln w="57150">
            <a:solidFill>
              <a:schemeClr val="bg1"/>
            </a:solidFill>
            <a:round/>
            <a:headEnd/>
            <a:tailEnd type="triangle" w="med" len="med"/>
          </a:ln>
          <a:extLst>
            <a:ext uri="{909E8E84-426E-40DD-AFC4-6F175D3DCCD1}">
              <a14:hiddenFill xmlns:a14="http://schemas.microsoft.com/office/drawing/2010/main" xmlns="">
                <a:noFill/>
              </a14:hiddenFill>
            </a:ext>
          </a:extLst>
        </p:spPr>
        <p:txBody>
          <a:bodyPr anchor="ctr">
            <a:spAutoFit/>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20014"/>
                                        </p:tgtEl>
                                        <p:attrNameLst>
                                          <p:attrName>style.visibility</p:attrName>
                                        </p:attrNameLst>
                                      </p:cBhvr>
                                      <p:to>
                                        <p:strVal val="visible"/>
                                      </p:to>
                                    </p:set>
                                    <p:animEffect transition="in" filter="fade">
                                      <p:cBhvr>
                                        <p:cTn id="7" dur="1000"/>
                                        <p:tgtEl>
                                          <p:spTgt spid="1920014"/>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920015"/>
                                        </p:tgtEl>
                                        <p:attrNameLst>
                                          <p:attrName>style.visibility</p:attrName>
                                        </p:attrNameLst>
                                      </p:cBhvr>
                                      <p:to>
                                        <p:strVal val="visible"/>
                                      </p:to>
                                    </p:set>
                                    <p:animEffect transition="in" filter="wipe(left)">
                                      <p:cBhvr>
                                        <p:cTn id="11" dur="500"/>
                                        <p:tgtEl>
                                          <p:spTgt spid="1920015"/>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920016"/>
                                        </p:tgtEl>
                                        <p:attrNameLst>
                                          <p:attrName>style.visibility</p:attrName>
                                        </p:attrNameLst>
                                      </p:cBhvr>
                                      <p:to>
                                        <p:strVal val="visible"/>
                                      </p:to>
                                    </p:set>
                                    <p:animEffect transition="in" filter="wipe(left)">
                                      <p:cBhvr>
                                        <p:cTn id="14" dur="500"/>
                                        <p:tgtEl>
                                          <p:spTgt spid="192001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xit" presetSubtype="0" fill="hold" grpId="1" nodeType="clickEffect">
                                  <p:stCondLst>
                                    <p:cond delay="0"/>
                                  </p:stCondLst>
                                  <p:childTnLst>
                                    <p:animEffect transition="out" filter="fade">
                                      <p:cBhvr>
                                        <p:cTn id="18" dur="2000"/>
                                        <p:tgtEl>
                                          <p:spTgt spid="1920015"/>
                                        </p:tgtEl>
                                      </p:cBhvr>
                                    </p:animEffect>
                                    <p:set>
                                      <p:cBhvr>
                                        <p:cTn id="19" dur="1" fill="hold">
                                          <p:stCondLst>
                                            <p:cond delay="1999"/>
                                          </p:stCondLst>
                                        </p:cTn>
                                        <p:tgtEl>
                                          <p:spTgt spid="1920015"/>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2000"/>
                                        <p:tgtEl>
                                          <p:spTgt spid="1920014"/>
                                        </p:tgtEl>
                                      </p:cBhvr>
                                    </p:animEffect>
                                    <p:set>
                                      <p:cBhvr>
                                        <p:cTn id="22" dur="1" fill="hold">
                                          <p:stCondLst>
                                            <p:cond delay="1999"/>
                                          </p:stCondLst>
                                        </p:cTn>
                                        <p:tgtEl>
                                          <p:spTgt spid="1920014"/>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2000"/>
                                        <p:tgtEl>
                                          <p:spTgt spid="1920016"/>
                                        </p:tgtEl>
                                      </p:cBhvr>
                                    </p:animEffect>
                                    <p:set>
                                      <p:cBhvr>
                                        <p:cTn id="25" dur="1" fill="hold">
                                          <p:stCondLst>
                                            <p:cond delay="1999"/>
                                          </p:stCondLst>
                                        </p:cTn>
                                        <p:tgtEl>
                                          <p:spTgt spid="1920016"/>
                                        </p:tgtEl>
                                        <p:attrNameLst>
                                          <p:attrName>style.visibility</p:attrName>
                                        </p:attrNameLst>
                                      </p:cBhvr>
                                      <p:to>
                                        <p:strVal val="hidden"/>
                                      </p:to>
                                    </p:set>
                                  </p:childTnLst>
                                </p:cTn>
                              </p:par>
                            </p:childTnLst>
                          </p:cTn>
                        </p:par>
                        <p:par>
                          <p:cTn id="26" fill="hold" nodeType="afterGroup">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1920008"/>
                                        </p:tgtEl>
                                        <p:attrNameLst>
                                          <p:attrName>style.visibility</p:attrName>
                                        </p:attrNameLst>
                                      </p:cBhvr>
                                      <p:to>
                                        <p:strVal val="visible"/>
                                      </p:to>
                                    </p:set>
                                    <p:animEffect transition="in" filter="fade">
                                      <p:cBhvr>
                                        <p:cTn id="29" dur="2000"/>
                                        <p:tgtEl>
                                          <p:spTgt spid="1920008"/>
                                        </p:tgtEl>
                                      </p:cBhvr>
                                    </p:animEffect>
                                  </p:childTnLst>
                                </p:cTn>
                              </p:par>
                            </p:childTnLst>
                          </p:cTn>
                        </p:par>
                        <p:par>
                          <p:cTn id="30" fill="hold" nodeType="afterGroup">
                            <p:stCondLst>
                              <p:cond delay="4000"/>
                            </p:stCondLst>
                            <p:childTnLst>
                              <p:par>
                                <p:cTn id="31" presetID="22" presetClass="entr" presetSubtype="1" fill="hold" grpId="0" nodeType="afterEffect">
                                  <p:stCondLst>
                                    <p:cond delay="0"/>
                                  </p:stCondLst>
                                  <p:childTnLst>
                                    <p:set>
                                      <p:cBhvr>
                                        <p:cTn id="32" dur="1" fill="hold">
                                          <p:stCondLst>
                                            <p:cond delay="0"/>
                                          </p:stCondLst>
                                        </p:cTn>
                                        <p:tgtEl>
                                          <p:spTgt spid="1920018"/>
                                        </p:tgtEl>
                                        <p:attrNameLst>
                                          <p:attrName>style.visibility</p:attrName>
                                        </p:attrNameLst>
                                      </p:cBhvr>
                                      <p:to>
                                        <p:strVal val="visible"/>
                                      </p:to>
                                    </p:set>
                                    <p:animEffect transition="in" filter="wipe(up)">
                                      <p:cBhvr>
                                        <p:cTn id="33" dur="500"/>
                                        <p:tgtEl>
                                          <p:spTgt spid="1920018"/>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920017"/>
                                        </p:tgtEl>
                                        <p:attrNameLst>
                                          <p:attrName>style.visibility</p:attrName>
                                        </p:attrNameLst>
                                      </p:cBhvr>
                                      <p:to>
                                        <p:strVal val="visible"/>
                                      </p:to>
                                    </p:set>
                                    <p:animEffect transition="in" filter="wipe(up)">
                                      <p:cBhvr>
                                        <p:cTn id="36" dur="500"/>
                                        <p:tgtEl>
                                          <p:spTgt spid="1920017"/>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920013">
                                            <p:bg/>
                                          </p:spTgt>
                                        </p:tgtEl>
                                        <p:attrNameLst>
                                          <p:attrName>style.visibility</p:attrName>
                                        </p:attrNameLst>
                                      </p:cBhvr>
                                      <p:to>
                                        <p:strVal val="visible"/>
                                      </p:to>
                                    </p:set>
                                    <p:animEffect transition="in" filter="fade">
                                      <p:cBhvr>
                                        <p:cTn id="41" dur="2000"/>
                                        <p:tgtEl>
                                          <p:spTgt spid="1920013">
                                            <p:bg/>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920013">
                                            <p:txEl>
                                              <p:pRg st="0" end="0"/>
                                            </p:txEl>
                                          </p:spTgt>
                                        </p:tgtEl>
                                        <p:attrNameLst>
                                          <p:attrName>style.visibility</p:attrName>
                                        </p:attrNameLst>
                                      </p:cBhvr>
                                      <p:to>
                                        <p:strVal val="visible"/>
                                      </p:to>
                                    </p:set>
                                    <p:animEffect transition="in" filter="fade">
                                      <p:cBhvr>
                                        <p:cTn id="44" dur="2000"/>
                                        <p:tgtEl>
                                          <p:spTgt spid="1920013">
                                            <p:txEl>
                                              <p:pRg st="0" end="0"/>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920013">
                                            <p:txEl>
                                              <p:pRg st="1" end="1"/>
                                            </p:txEl>
                                          </p:spTgt>
                                        </p:tgtEl>
                                        <p:attrNameLst>
                                          <p:attrName>style.visibility</p:attrName>
                                        </p:attrNameLst>
                                      </p:cBhvr>
                                      <p:to>
                                        <p:strVal val="visible"/>
                                      </p:to>
                                    </p:set>
                                    <p:animEffect transition="in" filter="fade">
                                      <p:cBhvr>
                                        <p:cTn id="47" dur="2000"/>
                                        <p:tgtEl>
                                          <p:spTgt spid="1920013">
                                            <p:txEl>
                                              <p:pRg st="1" end="1"/>
                                            </p:txEl>
                                          </p:spTgt>
                                        </p:tgtEl>
                                      </p:cBhvr>
                                    </p:animEffect>
                                  </p:childTnLst>
                                </p:cTn>
                              </p:par>
                            </p:childTnLst>
                          </p:cTn>
                        </p:par>
                        <p:par>
                          <p:cTn id="48" fill="hold" nodeType="afterGroup">
                            <p:stCondLst>
                              <p:cond delay="2000"/>
                            </p:stCondLst>
                            <p:childTnLst>
                              <p:par>
                                <p:cTn id="49" presetID="22" presetClass="entr" presetSubtype="8" fill="hold" grpId="0" nodeType="afterEffect">
                                  <p:stCondLst>
                                    <p:cond delay="0"/>
                                  </p:stCondLst>
                                  <p:childTnLst>
                                    <p:set>
                                      <p:cBhvr>
                                        <p:cTn id="50" dur="1" fill="hold">
                                          <p:stCondLst>
                                            <p:cond delay="0"/>
                                          </p:stCondLst>
                                        </p:cTn>
                                        <p:tgtEl>
                                          <p:spTgt spid="1920009"/>
                                        </p:tgtEl>
                                        <p:attrNameLst>
                                          <p:attrName>style.visibility</p:attrName>
                                        </p:attrNameLst>
                                      </p:cBhvr>
                                      <p:to>
                                        <p:strVal val="visible"/>
                                      </p:to>
                                    </p:set>
                                    <p:animEffect transition="in" filter="wipe(left)">
                                      <p:cBhvr>
                                        <p:cTn id="51" dur="500"/>
                                        <p:tgtEl>
                                          <p:spTgt spid="1920009"/>
                                        </p:tgtEl>
                                      </p:cBhvr>
                                    </p:animEffect>
                                  </p:childTnLst>
                                </p:cTn>
                              </p:par>
                              <p:par>
                                <p:cTn id="52" presetID="22" presetClass="entr" presetSubtype="2" fill="hold" grpId="0" nodeType="withEffect">
                                  <p:stCondLst>
                                    <p:cond delay="0"/>
                                  </p:stCondLst>
                                  <p:childTnLst>
                                    <p:set>
                                      <p:cBhvr>
                                        <p:cTn id="53" dur="1" fill="hold">
                                          <p:stCondLst>
                                            <p:cond delay="0"/>
                                          </p:stCondLst>
                                        </p:cTn>
                                        <p:tgtEl>
                                          <p:spTgt spid="1920010"/>
                                        </p:tgtEl>
                                        <p:attrNameLst>
                                          <p:attrName>style.visibility</p:attrName>
                                        </p:attrNameLst>
                                      </p:cBhvr>
                                      <p:to>
                                        <p:strVal val="visible"/>
                                      </p:to>
                                    </p:set>
                                    <p:animEffect transition="in" filter="wipe(right)">
                                      <p:cBhvr>
                                        <p:cTn id="54" dur="500"/>
                                        <p:tgtEl>
                                          <p:spTgt spid="1920010"/>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1920011"/>
                                        </p:tgtEl>
                                        <p:attrNameLst>
                                          <p:attrName>style.visibility</p:attrName>
                                        </p:attrNameLst>
                                      </p:cBhvr>
                                      <p:to>
                                        <p:strVal val="visible"/>
                                      </p:to>
                                    </p:set>
                                    <p:animEffect transition="in" filter="wipe(up)">
                                      <p:cBhvr>
                                        <p:cTn id="57" dur="500"/>
                                        <p:tgtEl>
                                          <p:spTgt spid="1920011"/>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1920012"/>
                                        </p:tgtEl>
                                        <p:attrNameLst>
                                          <p:attrName>style.visibility</p:attrName>
                                        </p:attrNameLst>
                                      </p:cBhvr>
                                      <p:to>
                                        <p:strVal val="visible"/>
                                      </p:to>
                                    </p:set>
                                    <p:animEffect transition="in" filter="wipe(up)">
                                      <p:cBhvr>
                                        <p:cTn id="60" dur="500"/>
                                        <p:tgtEl>
                                          <p:spTgt spid="1920012"/>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920013">
                                            <p:txEl>
                                              <p:pRg st="3" end="3"/>
                                            </p:txEl>
                                          </p:spTgt>
                                        </p:tgtEl>
                                        <p:attrNameLst>
                                          <p:attrName>style.visibility</p:attrName>
                                        </p:attrNameLst>
                                      </p:cBhvr>
                                      <p:to>
                                        <p:strVal val="visible"/>
                                      </p:to>
                                    </p:set>
                                    <p:animEffect transition="in" filter="fade">
                                      <p:cBhvr>
                                        <p:cTn id="65" dur="2000"/>
                                        <p:tgtEl>
                                          <p:spTgt spid="1920013">
                                            <p:txEl>
                                              <p:pRg st="3" end="3"/>
                                            </p:txEl>
                                          </p:spTgt>
                                        </p:tgtEl>
                                      </p:cBhvr>
                                    </p:animEffect>
                                  </p:childTnLst>
                                </p:cTn>
                              </p:par>
                            </p:childTnLst>
                          </p:cTn>
                        </p:par>
                        <p:par>
                          <p:cTn id="66" fill="hold" nodeType="afterGroup">
                            <p:stCondLst>
                              <p:cond delay="2000"/>
                            </p:stCondLst>
                            <p:childTnLst>
                              <p:par>
                                <p:cTn id="67" presetID="22" presetClass="entr" presetSubtype="1" fill="hold" grpId="0" nodeType="afterEffect">
                                  <p:stCondLst>
                                    <p:cond delay="0"/>
                                  </p:stCondLst>
                                  <p:childTnLst>
                                    <p:set>
                                      <p:cBhvr>
                                        <p:cTn id="68" dur="1" fill="hold">
                                          <p:stCondLst>
                                            <p:cond delay="0"/>
                                          </p:stCondLst>
                                        </p:cTn>
                                        <p:tgtEl>
                                          <p:spTgt spid="1920005"/>
                                        </p:tgtEl>
                                        <p:attrNameLst>
                                          <p:attrName>style.visibility</p:attrName>
                                        </p:attrNameLst>
                                      </p:cBhvr>
                                      <p:to>
                                        <p:strVal val="visible"/>
                                      </p:to>
                                    </p:set>
                                    <p:animEffect transition="in" filter="wipe(up)">
                                      <p:cBhvr>
                                        <p:cTn id="69" dur="500"/>
                                        <p:tgtEl>
                                          <p:spTgt spid="1920005"/>
                                        </p:tgtEl>
                                      </p:cBhvr>
                                    </p:animEffect>
                                  </p:childTnLst>
                                </p:cTn>
                              </p:par>
                              <p:par>
                                <p:cTn id="70" presetID="22" presetClass="entr" presetSubtype="1" fill="hold" grpId="0" nodeType="withEffect">
                                  <p:stCondLst>
                                    <p:cond delay="0"/>
                                  </p:stCondLst>
                                  <p:childTnLst>
                                    <p:set>
                                      <p:cBhvr>
                                        <p:cTn id="71" dur="1" fill="hold">
                                          <p:stCondLst>
                                            <p:cond delay="0"/>
                                          </p:stCondLst>
                                        </p:cTn>
                                        <p:tgtEl>
                                          <p:spTgt spid="1920007"/>
                                        </p:tgtEl>
                                        <p:attrNameLst>
                                          <p:attrName>style.visibility</p:attrName>
                                        </p:attrNameLst>
                                      </p:cBhvr>
                                      <p:to>
                                        <p:strVal val="visible"/>
                                      </p:to>
                                    </p:set>
                                    <p:animEffect transition="in" filter="wipe(up)">
                                      <p:cBhvr>
                                        <p:cTn id="72" dur="500"/>
                                        <p:tgtEl>
                                          <p:spTgt spid="1920007"/>
                                        </p:tgtEl>
                                      </p:cBhvr>
                                    </p:animEffect>
                                  </p:childTnLst>
                                </p:cTn>
                              </p:par>
                            </p:childTnLst>
                          </p:cTn>
                        </p:par>
                        <p:par>
                          <p:cTn id="73" fill="hold" nodeType="afterGroup">
                            <p:stCondLst>
                              <p:cond delay="2500"/>
                            </p:stCondLst>
                            <p:childTnLst>
                              <p:par>
                                <p:cTn id="74" presetID="22" presetClass="entr" presetSubtype="1" fill="hold" grpId="0" nodeType="afterEffect">
                                  <p:stCondLst>
                                    <p:cond delay="0"/>
                                  </p:stCondLst>
                                  <p:childTnLst>
                                    <p:set>
                                      <p:cBhvr>
                                        <p:cTn id="75" dur="1" fill="hold">
                                          <p:stCondLst>
                                            <p:cond delay="0"/>
                                          </p:stCondLst>
                                        </p:cTn>
                                        <p:tgtEl>
                                          <p:spTgt spid="1920004"/>
                                        </p:tgtEl>
                                        <p:attrNameLst>
                                          <p:attrName>style.visibility</p:attrName>
                                        </p:attrNameLst>
                                      </p:cBhvr>
                                      <p:to>
                                        <p:strVal val="visible"/>
                                      </p:to>
                                    </p:set>
                                    <p:animEffect transition="in" filter="wipe(up)">
                                      <p:cBhvr>
                                        <p:cTn id="76" dur="500"/>
                                        <p:tgtEl>
                                          <p:spTgt spid="1920004"/>
                                        </p:tgtEl>
                                      </p:cBhvr>
                                    </p:animEffect>
                                  </p:childTnLst>
                                </p:cTn>
                              </p:par>
                              <p:par>
                                <p:cTn id="77" presetID="22" presetClass="entr" presetSubtype="1" fill="hold" grpId="0" nodeType="withEffect">
                                  <p:stCondLst>
                                    <p:cond delay="0"/>
                                  </p:stCondLst>
                                  <p:childTnLst>
                                    <p:set>
                                      <p:cBhvr>
                                        <p:cTn id="78" dur="1" fill="hold">
                                          <p:stCondLst>
                                            <p:cond delay="0"/>
                                          </p:stCondLst>
                                        </p:cTn>
                                        <p:tgtEl>
                                          <p:spTgt spid="1920006"/>
                                        </p:tgtEl>
                                        <p:attrNameLst>
                                          <p:attrName>style.visibility</p:attrName>
                                        </p:attrNameLst>
                                      </p:cBhvr>
                                      <p:to>
                                        <p:strVal val="visible"/>
                                      </p:to>
                                    </p:set>
                                    <p:animEffect transition="in" filter="wipe(up)">
                                      <p:cBhvr>
                                        <p:cTn id="79" dur="500"/>
                                        <p:tgtEl>
                                          <p:spTgt spid="19200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0004" grpId="0" animBg="1"/>
      <p:bldP spid="1920005" grpId="0" animBg="1"/>
      <p:bldP spid="1920006" grpId="0" animBg="1"/>
      <p:bldP spid="1920007" grpId="0" animBg="1"/>
      <p:bldP spid="1920008" grpId="0" animBg="1"/>
      <p:bldP spid="1920009" grpId="0" animBg="1"/>
      <p:bldP spid="1920010" grpId="0" animBg="1"/>
      <p:bldP spid="1920011" grpId="0"/>
      <p:bldP spid="1920012" grpId="0"/>
      <p:bldP spid="1920013" grpId="0" build="allAtOnce" animBg="1"/>
      <p:bldP spid="1920014" grpId="0" animBg="1"/>
      <p:bldP spid="1920014" grpId="1" animBg="1"/>
      <p:bldP spid="1920015" grpId="0" animBg="1"/>
      <p:bldP spid="1920015" grpId="1" animBg="1"/>
      <p:bldP spid="1920016" grpId="0" animBg="1"/>
      <p:bldP spid="1920016" grpId="1" animBg="1"/>
      <p:bldP spid="1920017" grpId="0" animBg="1"/>
      <p:bldP spid="19200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i="1" dirty="0" smtClean="0"/>
              <a:t>Expensive Dark Matter? </a:t>
            </a:r>
            <a:br>
              <a:rPr lang="en-US" altLang="en-US" sz="3200" i="1" dirty="0" smtClean="0"/>
            </a:br>
            <a:r>
              <a:rPr lang="en-US" altLang="en-US" sz="3200" dirty="0" smtClean="0"/>
              <a:t>High Energy Collisions</a:t>
            </a:r>
            <a:r>
              <a:rPr lang="en-US" altLang="en-US" sz="3200" dirty="0" smtClean="0">
                <a:sym typeface="Wingdings" pitchFamily="2" charset="2"/>
              </a:rPr>
              <a:t>  Dark Matter Particles</a:t>
            </a:r>
            <a:br>
              <a:rPr lang="en-US" altLang="en-US" sz="3200" dirty="0" smtClean="0">
                <a:sym typeface="Wingdings" pitchFamily="2" charset="2"/>
              </a:rPr>
            </a:br>
            <a:r>
              <a:rPr lang="en-US" altLang="en-US" sz="3200" dirty="0" smtClean="0">
                <a:sym typeface="Wingdings" pitchFamily="2" charset="2"/>
              </a:rPr>
              <a:t>LHC  ≈1 ps after the Big Bang</a:t>
            </a:r>
            <a:endParaRPr lang="en-US" sz="3200"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pPr/>
              <a:t>11</a:t>
            </a:fld>
            <a:endParaRPr lang="en-US" dirty="0"/>
          </a:p>
        </p:txBody>
      </p:sp>
      <p:sp>
        <p:nvSpPr>
          <p:cNvPr id="7" name="Line 4"/>
          <p:cNvSpPr>
            <a:spLocks noChangeShapeType="1"/>
          </p:cNvSpPr>
          <p:nvPr/>
        </p:nvSpPr>
        <p:spPr bwMode="auto">
          <a:xfrm>
            <a:off x="-84138" y="4403725"/>
            <a:ext cx="4945063" cy="0"/>
          </a:xfrm>
          <a:prstGeom prst="line">
            <a:avLst/>
          </a:prstGeom>
          <a:noFill/>
          <a:ln w="57150">
            <a:solidFill>
              <a:srgbClr val="FF0000"/>
            </a:solidFill>
            <a:round/>
            <a:headEnd/>
            <a:tailEnd type="triangle" w="med" len="med"/>
          </a:ln>
          <a:extLst>
            <a:ext uri="{909E8E84-426E-40DD-AFC4-6F175D3DCCD1}">
              <a14:hiddenFill xmlns:a14="http://schemas.microsoft.com/office/drawing/2010/main" xmlns="">
                <a:noFill/>
              </a14:hiddenFill>
            </a:ext>
          </a:extLst>
        </p:spPr>
        <p:txBody>
          <a:bodyPr>
            <a:spAutoFit/>
          </a:bodyPr>
          <a:lstStyle/>
          <a:p>
            <a:endParaRPr lang="en-US">
              <a:latin typeface="Times New Roman" pitchFamily="18" charset="0"/>
              <a:cs typeface="Times New Roman" pitchFamily="18" charset="0"/>
            </a:endParaRPr>
          </a:p>
        </p:txBody>
      </p:sp>
      <p:sp>
        <p:nvSpPr>
          <p:cNvPr id="8" name="Line 5"/>
          <p:cNvSpPr>
            <a:spLocks noChangeShapeType="1"/>
          </p:cNvSpPr>
          <p:nvPr/>
        </p:nvSpPr>
        <p:spPr bwMode="auto">
          <a:xfrm flipH="1">
            <a:off x="4860925" y="4403725"/>
            <a:ext cx="5113338" cy="0"/>
          </a:xfrm>
          <a:prstGeom prst="line">
            <a:avLst/>
          </a:prstGeom>
          <a:noFill/>
          <a:ln w="57150">
            <a:solidFill>
              <a:srgbClr val="FF0000"/>
            </a:solidFill>
            <a:round/>
            <a:headEnd/>
            <a:tailEnd type="triangle" w="med" len="med"/>
          </a:ln>
          <a:extLst>
            <a:ext uri="{909E8E84-426E-40DD-AFC4-6F175D3DCCD1}">
              <a14:hiddenFill xmlns:a14="http://schemas.microsoft.com/office/drawing/2010/main" xmlns="">
                <a:noFill/>
              </a14:hiddenFill>
            </a:ext>
          </a:extLst>
        </p:spPr>
        <p:txBody>
          <a:bodyPr>
            <a:spAutoFit/>
          </a:bodyPr>
          <a:lstStyle/>
          <a:p>
            <a:endParaRPr lang="en-US">
              <a:latin typeface="Times New Roman" pitchFamily="18" charset="0"/>
              <a:cs typeface="Times New Roman" pitchFamily="18" charset="0"/>
            </a:endParaRPr>
          </a:p>
        </p:txBody>
      </p:sp>
      <p:sp>
        <p:nvSpPr>
          <p:cNvPr id="9" name="Line 6"/>
          <p:cNvSpPr>
            <a:spLocks noChangeShapeType="1"/>
          </p:cNvSpPr>
          <p:nvPr/>
        </p:nvSpPr>
        <p:spPr bwMode="auto">
          <a:xfrm flipV="1">
            <a:off x="4860925" y="2286000"/>
            <a:ext cx="3368675" cy="2032000"/>
          </a:xfrm>
          <a:prstGeom prst="line">
            <a:avLst/>
          </a:prstGeom>
          <a:noFill/>
          <a:ln w="57150">
            <a:solidFill>
              <a:srgbClr val="0000FF"/>
            </a:solidFill>
            <a:round/>
            <a:headEnd/>
            <a:tailEnd type="triangle" w="med" len="med"/>
          </a:ln>
          <a:extLst>
            <a:ext uri="{909E8E84-426E-40DD-AFC4-6F175D3DCCD1}">
              <a14:hiddenFill xmlns:a14="http://schemas.microsoft.com/office/drawing/2010/main" xmlns="">
                <a:noFill/>
              </a14:hiddenFill>
            </a:ext>
          </a:extLst>
        </p:spPr>
        <p:txBody>
          <a:bodyPr>
            <a:spAutoFit/>
          </a:bodyPr>
          <a:lstStyle/>
          <a:p>
            <a:endParaRPr lang="en-US">
              <a:latin typeface="Times New Roman" pitchFamily="18" charset="0"/>
              <a:cs typeface="Times New Roman" pitchFamily="18" charset="0"/>
            </a:endParaRPr>
          </a:p>
        </p:txBody>
      </p:sp>
      <p:sp>
        <p:nvSpPr>
          <p:cNvPr id="10" name="Text Box 7"/>
          <p:cNvSpPr txBox="1">
            <a:spLocks noChangeArrowheads="1"/>
          </p:cNvSpPr>
          <p:nvPr/>
        </p:nvSpPr>
        <p:spPr bwMode="auto">
          <a:xfrm rot="-1823080">
            <a:off x="5392093" y="2711631"/>
            <a:ext cx="4378026" cy="656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01870" tIns="50935" rIns="101870" bIns="50935">
            <a:spAutoFit/>
          </a:bodyPr>
          <a:lstStyle>
            <a:lvl1pPr defTabSz="1019175">
              <a:defRPr sz="4400" b="1">
                <a:solidFill>
                  <a:srgbClr val="FF0000"/>
                </a:solidFill>
                <a:latin typeface="Comic Sans MS" pitchFamily="66" charset="0"/>
              </a:defRPr>
            </a:lvl1pPr>
            <a:lvl2pPr marL="742950" indent="-285750" defTabSz="1019175">
              <a:defRPr sz="4400" b="1">
                <a:solidFill>
                  <a:srgbClr val="FF0000"/>
                </a:solidFill>
                <a:latin typeface="Comic Sans MS" pitchFamily="66" charset="0"/>
              </a:defRPr>
            </a:lvl2pPr>
            <a:lvl3pPr marL="1143000" indent="-228600" defTabSz="1019175">
              <a:defRPr sz="4400" b="1">
                <a:solidFill>
                  <a:srgbClr val="FF0000"/>
                </a:solidFill>
                <a:latin typeface="Comic Sans MS" pitchFamily="66" charset="0"/>
              </a:defRPr>
            </a:lvl3pPr>
            <a:lvl4pPr marL="1600200" indent="-228600" defTabSz="1019175">
              <a:defRPr sz="4400" b="1">
                <a:solidFill>
                  <a:srgbClr val="FF0000"/>
                </a:solidFill>
                <a:latin typeface="Comic Sans MS" pitchFamily="66" charset="0"/>
              </a:defRPr>
            </a:lvl4pPr>
            <a:lvl5pPr marL="2057400" indent="-228600" defTabSz="1019175">
              <a:defRPr sz="4400" b="1">
                <a:solidFill>
                  <a:srgbClr val="FF0000"/>
                </a:solidFill>
                <a:latin typeface="Comic Sans MS" pitchFamily="66" charset="0"/>
              </a:defRPr>
            </a:lvl5pPr>
            <a:lvl6pPr marL="2514600" indent="-228600" algn="ctr" defTabSz="1019175" eaLnBrk="0" fontAlgn="base" hangingPunct="0">
              <a:spcBef>
                <a:spcPct val="20000"/>
              </a:spcBef>
              <a:spcAft>
                <a:spcPct val="0"/>
              </a:spcAft>
              <a:defRPr sz="4400" b="1">
                <a:solidFill>
                  <a:srgbClr val="FF0000"/>
                </a:solidFill>
                <a:latin typeface="Comic Sans MS" pitchFamily="66" charset="0"/>
              </a:defRPr>
            </a:lvl6pPr>
            <a:lvl7pPr marL="2971800" indent="-228600" algn="ctr" defTabSz="1019175" eaLnBrk="0" fontAlgn="base" hangingPunct="0">
              <a:spcBef>
                <a:spcPct val="20000"/>
              </a:spcBef>
              <a:spcAft>
                <a:spcPct val="0"/>
              </a:spcAft>
              <a:defRPr sz="4400" b="1">
                <a:solidFill>
                  <a:srgbClr val="FF0000"/>
                </a:solidFill>
                <a:latin typeface="Comic Sans MS" pitchFamily="66" charset="0"/>
              </a:defRPr>
            </a:lvl7pPr>
            <a:lvl8pPr marL="3429000" indent="-228600" algn="ctr" defTabSz="1019175" eaLnBrk="0" fontAlgn="base" hangingPunct="0">
              <a:spcBef>
                <a:spcPct val="20000"/>
              </a:spcBef>
              <a:spcAft>
                <a:spcPct val="0"/>
              </a:spcAft>
              <a:defRPr sz="4400" b="1">
                <a:solidFill>
                  <a:srgbClr val="FF0000"/>
                </a:solidFill>
                <a:latin typeface="Comic Sans MS" pitchFamily="66" charset="0"/>
              </a:defRPr>
            </a:lvl8pPr>
            <a:lvl9pPr marL="3886200" indent="-228600" algn="ctr" defTabSz="1019175" eaLnBrk="0" fontAlgn="base" hangingPunct="0">
              <a:spcBef>
                <a:spcPct val="20000"/>
              </a:spcBef>
              <a:spcAft>
                <a:spcPct val="0"/>
              </a:spcAft>
              <a:defRPr sz="4400" b="1">
                <a:solidFill>
                  <a:srgbClr val="FF0000"/>
                </a:solidFill>
                <a:latin typeface="Comic Sans MS" pitchFamily="66" charset="0"/>
              </a:defRPr>
            </a:lvl9pPr>
          </a:lstStyle>
          <a:p>
            <a:pPr eaLnBrk="1" hangingPunct="1">
              <a:spcBef>
                <a:spcPct val="0"/>
              </a:spcBef>
            </a:pPr>
            <a:r>
              <a:rPr lang="en-US" altLang="en-US" sz="3600">
                <a:solidFill>
                  <a:srgbClr val="0000FF"/>
                </a:solidFill>
                <a:latin typeface="Times New Roman" pitchFamily="18" charset="0"/>
                <a:cs typeface="Times New Roman" pitchFamily="18" charset="0"/>
              </a:rPr>
              <a:t>Dark Matter Particle</a:t>
            </a:r>
          </a:p>
        </p:txBody>
      </p:sp>
      <p:sp>
        <p:nvSpPr>
          <p:cNvPr id="11" name="Oval 8"/>
          <p:cNvSpPr>
            <a:spLocks noChangeArrowheads="1"/>
          </p:cNvSpPr>
          <p:nvPr/>
        </p:nvSpPr>
        <p:spPr bwMode="auto">
          <a:xfrm>
            <a:off x="1173163" y="2322513"/>
            <a:ext cx="1090612" cy="4144962"/>
          </a:xfrm>
          <a:prstGeom prst="ellipse">
            <a:avLst/>
          </a:prstGeom>
          <a:noFill/>
          <a:ln w="57150" algn="ctr">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lvl1pPr>
              <a:defRPr sz="4400" b="1">
                <a:solidFill>
                  <a:srgbClr val="FF0000"/>
                </a:solidFill>
                <a:latin typeface="Comic Sans MS" pitchFamily="66" charset="0"/>
              </a:defRPr>
            </a:lvl1pPr>
            <a:lvl2pPr marL="742950" indent="-285750">
              <a:defRPr sz="4400" b="1">
                <a:solidFill>
                  <a:srgbClr val="FF0000"/>
                </a:solidFill>
                <a:latin typeface="Comic Sans MS" pitchFamily="66" charset="0"/>
              </a:defRPr>
            </a:lvl2pPr>
            <a:lvl3pPr marL="1143000" indent="-228600">
              <a:defRPr sz="4400" b="1">
                <a:solidFill>
                  <a:srgbClr val="FF0000"/>
                </a:solidFill>
                <a:latin typeface="Comic Sans MS" pitchFamily="66" charset="0"/>
              </a:defRPr>
            </a:lvl3pPr>
            <a:lvl4pPr marL="1600200" indent="-228600">
              <a:defRPr sz="4400" b="1">
                <a:solidFill>
                  <a:srgbClr val="FF0000"/>
                </a:solidFill>
                <a:latin typeface="Comic Sans MS" pitchFamily="66" charset="0"/>
              </a:defRPr>
            </a:lvl4pPr>
            <a:lvl5pPr marL="2057400" indent="-228600">
              <a:defRPr sz="4400" b="1">
                <a:solidFill>
                  <a:srgbClr val="FF0000"/>
                </a:solidFill>
                <a:latin typeface="Comic Sans MS" pitchFamily="66" charset="0"/>
              </a:defRPr>
            </a:lvl5pPr>
            <a:lvl6pPr marL="2514600" indent="-228600" algn="ctr" eaLnBrk="0" fontAlgn="base" hangingPunct="0">
              <a:spcBef>
                <a:spcPct val="20000"/>
              </a:spcBef>
              <a:spcAft>
                <a:spcPct val="0"/>
              </a:spcAft>
              <a:defRPr sz="4400" b="1">
                <a:solidFill>
                  <a:srgbClr val="FF0000"/>
                </a:solidFill>
                <a:latin typeface="Comic Sans MS" pitchFamily="66" charset="0"/>
              </a:defRPr>
            </a:lvl6pPr>
            <a:lvl7pPr marL="2971800" indent="-228600" algn="ctr" eaLnBrk="0" fontAlgn="base" hangingPunct="0">
              <a:spcBef>
                <a:spcPct val="20000"/>
              </a:spcBef>
              <a:spcAft>
                <a:spcPct val="0"/>
              </a:spcAft>
              <a:defRPr sz="4400" b="1">
                <a:solidFill>
                  <a:srgbClr val="FF0000"/>
                </a:solidFill>
                <a:latin typeface="Comic Sans MS" pitchFamily="66" charset="0"/>
              </a:defRPr>
            </a:lvl7pPr>
            <a:lvl8pPr marL="3429000" indent="-228600" algn="ctr" eaLnBrk="0" fontAlgn="base" hangingPunct="0">
              <a:spcBef>
                <a:spcPct val="20000"/>
              </a:spcBef>
              <a:spcAft>
                <a:spcPct val="0"/>
              </a:spcAft>
              <a:defRPr sz="4400" b="1">
                <a:solidFill>
                  <a:srgbClr val="FF0000"/>
                </a:solidFill>
                <a:latin typeface="Comic Sans MS" pitchFamily="66" charset="0"/>
              </a:defRPr>
            </a:lvl8pPr>
            <a:lvl9pPr marL="3886200" indent="-228600" algn="ctr" eaLnBrk="0" fontAlgn="base" hangingPunct="0">
              <a:spcBef>
                <a:spcPct val="20000"/>
              </a:spcBef>
              <a:spcAft>
                <a:spcPct val="0"/>
              </a:spcAft>
              <a:defRPr sz="4400" b="1">
                <a:solidFill>
                  <a:srgbClr val="FF0000"/>
                </a:solidFill>
                <a:latin typeface="Comic Sans MS" pitchFamily="66" charset="0"/>
              </a:defRPr>
            </a:lvl9pPr>
          </a:lstStyle>
          <a:p>
            <a:endParaRPr lang="en-US" altLang="en-US"/>
          </a:p>
        </p:txBody>
      </p:sp>
      <p:sp>
        <p:nvSpPr>
          <p:cNvPr id="12" name="Oval 9"/>
          <p:cNvSpPr>
            <a:spLocks noChangeArrowheads="1"/>
          </p:cNvSpPr>
          <p:nvPr/>
        </p:nvSpPr>
        <p:spPr bwMode="auto">
          <a:xfrm>
            <a:off x="8131175" y="2322513"/>
            <a:ext cx="1089025" cy="4144962"/>
          </a:xfrm>
          <a:prstGeom prst="ellipse">
            <a:avLst/>
          </a:prstGeom>
          <a:noFill/>
          <a:ln w="57150" algn="ctr">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lvl1pPr>
              <a:defRPr sz="4400" b="1">
                <a:solidFill>
                  <a:srgbClr val="FF0000"/>
                </a:solidFill>
                <a:latin typeface="Comic Sans MS" pitchFamily="66" charset="0"/>
              </a:defRPr>
            </a:lvl1pPr>
            <a:lvl2pPr marL="742950" indent="-285750">
              <a:defRPr sz="4400" b="1">
                <a:solidFill>
                  <a:srgbClr val="FF0000"/>
                </a:solidFill>
                <a:latin typeface="Comic Sans MS" pitchFamily="66" charset="0"/>
              </a:defRPr>
            </a:lvl2pPr>
            <a:lvl3pPr marL="1143000" indent="-228600">
              <a:defRPr sz="4400" b="1">
                <a:solidFill>
                  <a:srgbClr val="FF0000"/>
                </a:solidFill>
                <a:latin typeface="Comic Sans MS" pitchFamily="66" charset="0"/>
              </a:defRPr>
            </a:lvl3pPr>
            <a:lvl4pPr marL="1600200" indent="-228600">
              <a:defRPr sz="4400" b="1">
                <a:solidFill>
                  <a:srgbClr val="FF0000"/>
                </a:solidFill>
                <a:latin typeface="Comic Sans MS" pitchFamily="66" charset="0"/>
              </a:defRPr>
            </a:lvl4pPr>
            <a:lvl5pPr marL="2057400" indent="-228600">
              <a:defRPr sz="4400" b="1">
                <a:solidFill>
                  <a:srgbClr val="FF0000"/>
                </a:solidFill>
                <a:latin typeface="Comic Sans MS" pitchFamily="66" charset="0"/>
              </a:defRPr>
            </a:lvl5pPr>
            <a:lvl6pPr marL="2514600" indent="-228600" algn="ctr" eaLnBrk="0" fontAlgn="base" hangingPunct="0">
              <a:spcBef>
                <a:spcPct val="20000"/>
              </a:spcBef>
              <a:spcAft>
                <a:spcPct val="0"/>
              </a:spcAft>
              <a:defRPr sz="4400" b="1">
                <a:solidFill>
                  <a:srgbClr val="FF0000"/>
                </a:solidFill>
                <a:latin typeface="Comic Sans MS" pitchFamily="66" charset="0"/>
              </a:defRPr>
            </a:lvl6pPr>
            <a:lvl7pPr marL="2971800" indent="-228600" algn="ctr" eaLnBrk="0" fontAlgn="base" hangingPunct="0">
              <a:spcBef>
                <a:spcPct val="20000"/>
              </a:spcBef>
              <a:spcAft>
                <a:spcPct val="0"/>
              </a:spcAft>
              <a:defRPr sz="4400" b="1">
                <a:solidFill>
                  <a:srgbClr val="FF0000"/>
                </a:solidFill>
                <a:latin typeface="Comic Sans MS" pitchFamily="66" charset="0"/>
              </a:defRPr>
            </a:lvl7pPr>
            <a:lvl8pPr marL="3429000" indent="-228600" algn="ctr" eaLnBrk="0" fontAlgn="base" hangingPunct="0">
              <a:spcBef>
                <a:spcPct val="20000"/>
              </a:spcBef>
              <a:spcAft>
                <a:spcPct val="0"/>
              </a:spcAft>
              <a:defRPr sz="4400" b="1">
                <a:solidFill>
                  <a:srgbClr val="FF0000"/>
                </a:solidFill>
                <a:latin typeface="Comic Sans MS" pitchFamily="66" charset="0"/>
              </a:defRPr>
            </a:lvl8pPr>
            <a:lvl9pPr marL="3886200" indent="-228600" algn="ctr" eaLnBrk="0" fontAlgn="base" hangingPunct="0">
              <a:spcBef>
                <a:spcPct val="20000"/>
              </a:spcBef>
              <a:spcAft>
                <a:spcPct val="0"/>
              </a:spcAft>
              <a:defRPr sz="4400" b="1">
                <a:solidFill>
                  <a:srgbClr val="FF0000"/>
                </a:solidFill>
                <a:latin typeface="Comic Sans MS" pitchFamily="66" charset="0"/>
              </a:defRPr>
            </a:lvl9pPr>
          </a:lstStyle>
          <a:p>
            <a:endParaRPr lang="en-US" altLang="en-US"/>
          </a:p>
        </p:txBody>
      </p:sp>
      <p:sp>
        <p:nvSpPr>
          <p:cNvPr id="13" name="Line 10"/>
          <p:cNvSpPr>
            <a:spLocks noChangeShapeType="1"/>
          </p:cNvSpPr>
          <p:nvPr/>
        </p:nvSpPr>
        <p:spPr bwMode="auto">
          <a:xfrm>
            <a:off x="1760538" y="2322513"/>
            <a:ext cx="6872287" cy="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spAutoFit/>
          </a:bodyPr>
          <a:lstStyle/>
          <a:p>
            <a:endParaRPr lang="en-US">
              <a:latin typeface="Times New Roman" pitchFamily="18" charset="0"/>
              <a:cs typeface="Times New Roman" pitchFamily="18" charset="0"/>
            </a:endParaRPr>
          </a:p>
        </p:txBody>
      </p:sp>
      <p:sp>
        <p:nvSpPr>
          <p:cNvPr id="14" name="Line 11"/>
          <p:cNvSpPr>
            <a:spLocks noChangeShapeType="1"/>
          </p:cNvSpPr>
          <p:nvPr/>
        </p:nvSpPr>
        <p:spPr bwMode="auto">
          <a:xfrm>
            <a:off x="1760538" y="6467475"/>
            <a:ext cx="6872287" cy="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spAutoFit/>
          </a:bodyPr>
          <a:lstStyle/>
          <a:p>
            <a:endParaRPr lang="en-US">
              <a:latin typeface="Times New Roman" pitchFamily="18" charset="0"/>
              <a:cs typeface="Times New Roman" pitchFamily="18" charset="0"/>
            </a:endParaRPr>
          </a:p>
        </p:txBody>
      </p:sp>
      <p:sp>
        <p:nvSpPr>
          <p:cNvPr id="15" name="Line 12"/>
          <p:cNvSpPr>
            <a:spLocks noChangeShapeType="1"/>
          </p:cNvSpPr>
          <p:nvPr/>
        </p:nvSpPr>
        <p:spPr bwMode="auto">
          <a:xfrm flipH="1">
            <a:off x="2819400" y="4318000"/>
            <a:ext cx="2041525" cy="2082800"/>
          </a:xfrm>
          <a:prstGeom prst="line">
            <a:avLst/>
          </a:prstGeom>
          <a:noFill/>
          <a:ln w="57150">
            <a:solidFill>
              <a:srgbClr val="0000FF"/>
            </a:solidFill>
            <a:round/>
            <a:headEnd/>
            <a:tailEnd type="triangle" w="med" len="med"/>
          </a:ln>
          <a:extLst>
            <a:ext uri="{909E8E84-426E-40DD-AFC4-6F175D3DCCD1}">
              <a14:hiddenFill xmlns:a14="http://schemas.microsoft.com/office/drawing/2010/main" xmlns="">
                <a:noFill/>
              </a14:hiddenFill>
            </a:ext>
          </a:extLst>
        </p:spPr>
        <p:txBody>
          <a:bodyPr>
            <a:spAutoFit/>
          </a:bodyPr>
          <a:lstStyle/>
          <a:p>
            <a:endParaRPr lang="en-US">
              <a:latin typeface="Times New Roman" pitchFamily="18" charset="0"/>
              <a:cs typeface="Times New Roman" pitchFamily="18" charset="0"/>
            </a:endParaRPr>
          </a:p>
        </p:txBody>
      </p:sp>
      <p:sp>
        <p:nvSpPr>
          <p:cNvPr id="16" name="AutoShape 14"/>
          <p:cNvSpPr>
            <a:spLocks noChangeArrowheads="1"/>
          </p:cNvSpPr>
          <p:nvPr/>
        </p:nvSpPr>
        <p:spPr bwMode="auto">
          <a:xfrm>
            <a:off x="4359275" y="3886200"/>
            <a:ext cx="920750" cy="949325"/>
          </a:xfrm>
          <a:prstGeom prst="irregularSeal2">
            <a:avLst/>
          </a:prstGeom>
          <a:solidFill>
            <a:srgbClr val="FE0000"/>
          </a:solidFill>
          <a:ln w="9525">
            <a:solidFill>
              <a:schemeClr val="tx1"/>
            </a:solidFill>
            <a:miter lim="800000"/>
            <a:headEnd/>
            <a:tailEnd/>
          </a:ln>
        </p:spPr>
        <p:txBody>
          <a:bodyPr wrap="none" anchor="ctr"/>
          <a:lstStyle>
            <a:lvl1pPr>
              <a:defRPr sz="4400" b="1">
                <a:solidFill>
                  <a:srgbClr val="FF0000"/>
                </a:solidFill>
                <a:latin typeface="Comic Sans MS" pitchFamily="66" charset="0"/>
              </a:defRPr>
            </a:lvl1pPr>
            <a:lvl2pPr marL="742950" indent="-285750">
              <a:defRPr sz="4400" b="1">
                <a:solidFill>
                  <a:srgbClr val="FF0000"/>
                </a:solidFill>
                <a:latin typeface="Comic Sans MS" pitchFamily="66" charset="0"/>
              </a:defRPr>
            </a:lvl2pPr>
            <a:lvl3pPr marL="1143000" indent="-228600">
              <a:defRPr sz="4400" b="1">
                <a:solidFill>
                  <a:srgbClr val="FF0000"/>
                </a:solidFill>
                <a:latin typeface="Comic Sans MS" pitchFamily="66" charset="0"/>
              </a:defRPr>
            </a:lvl3pPr>
            <a:lvl4pPr marL="1600200" indent="-228600">
              <a:defRPr sz="4400" b="1">
                <a:solidFill>
                  <a:srgbClr val="FF0000"/>
                </a:solidFill>
                <a:latin typeface="Comic Sans MS" pitchFamily="66" charset="0"/>
              </a:defRPr>
            </a:lvl4pPr>
            <a:lvl5pPr marL="2057400" indent="-228600">
              <a:defRPr sz="4400" b="1">
                <a:solidFill>
                  <a:srgbClr val="FF0000"/>
                </a:solidFill>
                <a:latin typeface="Comic Sans MS" pitchFamily="66" charset="0"/>
              </a:defRPr>
            </a:lvl5pPr>
            <a:lvl6pPr marL="2514600" indent="-228600" algn="ctr" eaLnBrk="0" fontAlgn="base" hangingPunct="0">
              <a:spcBef>
                <a:spcPct val="20000"/>
              </a:spcBef>
              <a:spcAft>
                <a:spcPct val="0"/>
              </a:spcAft>
              <a:defRPr sz="4400" b="1">
                <a:solidFill>
                  <a:srgbClr val="FF0000"/>
                </a:solidFill>
                <a:latin typeface="Comic Sans MS" pitchFamily="66" charset="0"/>
              </a:defRPr>
            </a:lvl6pPr>
            <a:lvl7pPr marL="2971800" indent="-228600" algn="ctr" eaLnBrk="0" fontAlgn="base" hangingPunct="0">
              <a:spcBef>
                <a:spcPct val="20000"/>
              </a:spcBef>
              <a:spcAft>
                <a:spcPct val="0"/>
              </a:spcAft>
              <a:defRPr sz="4400" b="1">
                <a:solidFill>
                  <a:srgbClr val="FF0000"/>
                </a:solidFill>
                <a:latin typeface="Comic Sans MS" pitchFamily="66" charset="0"/>
              </a:defRPr>
            </a:lvl7pPr>
            <a:lvl8pPr marL="3429000" indent="-228600" algn="ctr" eaLnBrk="0" fontAlgn="base" hangingPunct="0">
              <a:spcBef>
                <a:spcPct val="20000"/>
              </a:spcBef>
              <a:spcAft>
                <a:spcPct val="0"/>
              </a:spcAft>
              <a:defRPr sz="4400" b="1">
                <a:solidFill>
                  <a:srgbClr val="FF0000"/>
                </a:solidFill>
                <a:latin typeface="Comic Sans MS" pitchFamily="66" charset="0"/>
              </a:defRPr>
            </a:lvl8pPr>
            <a:lvl9pPr marL="3886200" indent="-228600" algn="ctr" eaLnBrk="0" fontAlgn="base" hangingPunct="0">
              <a:spcBef>
                <a:spcPct val="20000"/>
              </a:spcBef>
              <a:spcAft>
                <a:spcPct val="0"/>
              </a:spcAft>
              <a:defRPr sz="4400" b="1">
                <a:solidFill>
                  <a:srgbClr val="FF0000"/>
                </a:solidFill>
                <a:latin typeface="Comic Sans MS" pitchFamily="66" charset="0"/>
              </a:defRPr>
            </a:lvl9pPr>
          </a:lstStyle>
          <a:p>
            <a:endParaRPr lang="en-US" altLang="en-US">
              <a:latin typeface="Times New Roman" pitchFamily="18" charset="0"/>
              <a:cs typeface="Times New Roman" pitchFamily="18" charset="0"/>
            </a:endParaRPr>
          </a:p>
        </p:txBody>
      </p:sp>
      <p:sp>
        <p:nvSpPr>
          <p:cNvPr id="17" name="Text Box 15"/>
          <p:cNvSpPr txBox="1">
            <a:spLocks noChangeArrowheads="1"/>
          </p:cNvSpPr>
          <p:nvPr/>
        </p:nvSpPr>
        <p:spPr bwMode="auto">
          <a:xfrm>
            <a:off x="4188693" y="1660525"/>
            <a:ext cx="1898501" cy="656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01870" tIns="50935" rIns="101870" bIns="50935">
            <a:spAutoFit/>
          </a:bodyPr>
          <a:lstStyle>
            <a:lvl1pPr defTabSz="1019175">
              <a:defRPr sz="4400" b="1">
                <a:solidFill>
                  <a:srgbClr val="FF0000"/>
                </a:solidFill>
                <a:latin typeface="Comic Sans MS" pitchFamily="66" charset="0"/>
              </a:defRPr>
            </a:lvl1pPr>
            <a:lvl2pPr marL="742950" indent="-285750" defTabSz="1019175">
              <a:defRPr sz="4400" b="1">
                <a:solidFill>
                  <a:srgbClr val="FF0000"/>
                </a:solidFill>
                <a:latin typeface="Comic Sans MS" pitchFamily="66" charset="0"/>
              </a:defRPr>
            </a:lvl2pPr>
            <a:lvl3pPr marL="1143000" indent="-228600" defTabSz="1019175">
              <a:defRPr sz="4400" b="1">
                <a:solidFill>
                  <a:srgbClr val="FF0000"/>
                </a:solidFill>
                <a:latin typeface="Comic Sans MS" pitchFamily="66" charset="0"/>
              </a:defRPr>
            </a:lvl3pPr>
            <a:lvl4pPr marL="1600200" indent="-228600" defTabSz="1019175">
              <a:defRPr sz="4400" b="1">
                <a:solidFill>
                  <a:srgbClr val="FF0000"/>
                </a:solidFill>
                <a:latin typeface="Comic Sans MS" pitchFamily="66" charset="0"/>
              </a:defRPr>
            </a:lvl4pPr>
            <a:lvl5pPr marL="2057400" indent="-228600" defTabSz="1019175">
              <a:defRPr sz="4400" b="1">
                <a:solidFill>
                  <a:srgbClr val="FF0000"/>
                </a:solidFill>
                <a:latin typeface="Comic Sans MS" pitchFamily="66" charset="0"/>
              </a:defRPr>
            </a:lvl5pPr>
            <a:lvl6pPr marL="2514600" indent="-228600" algn="ctr" defTabSz="1019175" eaLnBrk="0" fontAlgn="base" hangingPunct="0">
              <a:spcBef>
                <a:spcPct val="20000"/>
              </a:spcBef>
              <a:spcAft>
                <a:spcPct val="0"/>
              </a:spcAft>
              <a:defRPr sz="4400" b="1">
                <a:solidFill>
                  <a:srgbClr val="FF0000"/>
                </a:solidFill>
                <a:latin typeface="Comic Sans MS" pitchFamily="66" charset="0"/>
              </a:defRPr>
            </a:lvl6pPr>
            <a:lvl7pPr marL="2971800" indent="-228600" algn="ctr" defTabSz="1019175" eaLnBrk="0" fontAlgn="base" hangingPunct="0">
              <a:spcBef>
                <a:spcPct val="20000"/>
              </a:spcBef>
              <a:spcAft>
                <a:spcPct val="0"/>
              </a:spcAft>
              <a:defRPr sz="4400" b="1">
                <a:solidFill>
                  <a:srgbClr val="FF0000"/>
                </a:solidFill>
                <a:latin typeface="Comic Sans MS" pitchFamily="66" charset="0"/>
              </a:defRPr>
            </a:lvl7pPr>
            <a:lvl8pPr marL="3429000" indent="-228600" algn="ctr" defTabSz="1019175" eaLnBrk="0" fontAlgn="base" hangingPunct="0">
              <a:spcBef>
                <a:spcPct val="20000"/>
              </a:spcBef>
              <a:spcAft>
                <a:spcPct val="0"/>
              </a:spcAft>
              <a:defRPr sz="4400" b="1">
                <a:solidFill>
                  <a:srgbClr val="FF0000"/>
                </a:solidFill>
                <a:latin typeface="Comic Sans MS" pitchFamily="66" charset="0"/>
              </a:defRPr>
            </a:lvl8pPr>
            <a:lvl9pPr marL="3886200" indent="-228600" algn="ctr" defTabSz="1019175" eaLnBrk="0" fontAlgn="base" hangingPunct="0">
              <a:spcBef>
                <a:spcPct val="20000"/>
              </a:spcBef>
              <a:spcAft>
                <a:spcPct val="0"/>
              </a:spcAft>
              <a:defRPr sz="4400" b="1">
                <a:solidFill>
                  <a:srgbClr val="FF0000"/>
                </a:solidFill>
                <a:latin typeface="Comic Sans MS" pitchFamily="66" charset="0"/>
              </a:defRPr>
            </a:lvl9pPr>
          </a:lstStyle>
          <a:p>
            <a:pPr eaLnBrk="1" hangingPunct="1">
              <a:spcBef>
                <a:spcPct val="0"/>
              </a:spcBef>
            </a:pPr>
            <a:r>
              <a:rPr lang="en-US" altLang="en-US" sz="3600">
                <a:solidFill>
                  <a:schemeClr val="tx1"/>
                </a:solidFill>
                <a:latin typeface="Times New Roman" pitchFamily="18" charset="0"/>
                <a:cs typeface="Times New Roman" pitchFamily="18" charset="0"/>
              </a:rPr>
              <a:t>Detector</a:t>
            </a:r>
          </a:p>
        </p:txBody>
      </p:sp>
      <p:sp>
        <p:nvSpPr>
          <p:cNvPr id="18" name="Text Box 16"/>
          <p:cNvSpPr txBox="1">
            <a:spLocks noChangeArrowheads="1"/>
          </p:cNvSpPr>
          <p:nvPr/>
        </p:nvSpPr>
        <p:spPr bwMode="auto">
          <a:xfrm>
            <a:off x="84138" y="3489325"/>
            <a:ext cx="1571625" cy="655638"/>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101870" tIns="50935" rIns="101870" bIns="50935">
            <a:spAutoFit/>
          </a:bodyPr>
          <a:lstStyle>
            <a:lvl1pPr defTabSz="1019175">
              <a:defRPr sz="4400" b="1">
                <a:solidFill>
                  <a:srgbClr val="FF0000"/>
                </a:solidFill>
                <a:latin typeface="Comic Sans MS" pitchFamily="66" charset="0"/>
              </a:defRPr>
            </a:lvl1pPr>
            <a:lvl2pPr marL="742950" indent="-285750" defTabSz="1019175">
              <a:defRPr sz="4400" b="1">
                <a:solidFill>
                  <a:srgbClr val="FF0000"/>
                </a:solidFill>
                <a:latin typeface="Comic Sans MS" pitchFamily="66" charset="0"/>
              </a:defRPr>
            </a:lvl2pPr>
            <a:lvl3pPr marL="1143000" indent="-228600" defTabSz="1019175">
              <a:defRPr sz="4400" b="1">
                <a:solidFill>
                  <a:srgbClr val="FF0000"/>
                </a:solidFill>
                <a:latin typeface="Comic Sans MS" pitchFamily="66" charset="0"/>
              </a:defRPr>
            </a:lvl3pPr>
            <a:lvl4pPr marL="1600200" indent="-228600" defTabSz="1019175">
              <a:defRPr sz="4400" b="1">
                <a:solidFill>
                  <a:srgbClr val="FF0000"/>
                </a:solidFill>
                <a:latin typeface="Comic Sans MS" pitchFamily="66" charset="0"/>
              </a:defRPr>
            </a:lvl4pPr>
            <a:lvl5pPr marL="2057400" indent="-228600" defTabSz="1019175">
              <a:defRPr sz="4400" b="1">
                <a:solidFill>
                  <a:srgbClr val="FF0000"/>
                </a:solidFill>
                <a:latin typeface="Comic Sans MS" pitchFamily="66" charset="0"/>
              </a:defRPr>
            </a:lvl5pPr>
            <a:lvl6pPr marL="2514600" indent="-228600" algn="ctr" defTabSz="1019175" eaLnBrk="0" fontAlgn="base" hangingPunct="0">
              <a:spcBef>
                <a:spcPct val="20000"/>
              </a:spcBef>
              <a:spcAft>
                <a:spcPct val="0"/>
              </a:spcAft>
              <a:defRPr sz="4400" b="1">
                <a:solidFill>
                  <a:srgbClr val="FF0000"/>
                </a:solidFill>
                <a:latin typeface="Comic Sans MS" pitchFamily="66" charset="0"/>
              </a:defRPr>
            </a:lvl6pPr>
            <a:lvl7pPr marL="2971800" indent="-228600" algn="ctr" defTabSz="1019175" eaLnBrk="0" fontAlgn="base" hangingPunct="0">
              <a:spcBef>
                <a:spcPct val="20000"/>
              </a:spcBef>
              <a:spcAft>
                <a:spcPct val="0"/>
              </a:spcAft>
              <a:defRPr sz="4400" b="1">
                <a:solidFill>
                  <a:srgbClr val="FF0000"/>
                </a:solidFill>
                <a:latin typeface="Comic Sans MS" pitchFamily="66" charset="0"/>
              </a:defRPr>
            </a:lvl7pPr>
            <a:lvl8pPr marL="3429000" indent="-228600" algn="ctr" defTabSz="1019175" eaLnBrk="0" fontAlgn="base" hangingPunct="0">
              <a:spcBef>
                <a:spcPct val="20000"/>
              </a:spcBef>
              <a:spcAft>
                <a:spcPct val="0"/>
              </a:spcAft>
              <a:defRPr sz="4400" b="1">
                <a:solidFill>
                  <a:srgbClr val="FF0000"/>
                </a:solidFill>
                <a:latin typeface="Comic Sans MS" pitchFamily="66" charset="0"/>
              </a:defRPr>
            </a:lvl8pPr>
            <a:lvl9pPr marL="3886200" indent="-228600" algn="ctr" defTabSz="1019175" eaLnBrk="0" fontAlgn="base" hangingPunct="0">
              <a:spcBef>
                <a:spcPct val="20000"/>
              </a:spcBef>
              <a:spcAft>
                <a:spcPct val="0"/>
              </a:spcAft>
              <a:defRPr sz="4400" b="1">
                <a:solidFill>
                  <a:srgbClr val="FF0000"/>
                </a:solidFill>
                <a:latin typeface="Comic Sans MS" pitchFamily="66" charset="0"/>
              </a:defRPr>
            </a:lvl9pPr>
          </a:lstStyle>
          <a:p>
            <a:pPr eaLnBrk="1" hangingPunct="1">
              <a:spcBef>
                <a:spcPct val="0"/>
              </a:spcBef>
            </a:pPr>
            <a:r>
              <a:rPr lang="en-US" altLang="en-US" sz="3600">
                <a:latin typeface="Times New Roman" pitchFamily="18" charset="0"/>
                <a:cs typeface="Times New Roman" pitchFamily="18" charset="0"/>
              </a:rPr>
              <a:t>Proton</a:t>
            </a:r>
          </a:p>
        </p:txBody>
      </p:sp>
      <p:sp>
        <p:nvSpPr>
          <p:cNvPr id="19" name="Text Box 17"/>
          <p:cNvSpPr txBox="1">
            <a:spLocks noChangeArrowheads="1"/>
          </p:cNvSpPr>
          <p:nvPr/>
        </p:nvSpPr>
        <p:spPr bwMode="auto">
          <a:xfrm>
            <a:off x="8289628" y="3575050"/>
            <a:ext cx="1616372" cy="656863"/>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101870" tIns="50935" rIns="101870" bIns="50935">
            <a:spAutoFit/>
          </a:bodyPr>
          <a:lstStyle>
            <a:lvl1pPr defTabSz="1019175">
              <a:defRPr sz="4400" b="1">
                <a:solidFill>
                  <a:srgbClr val="FF0000"/>
                </a:solidFill>
                <a:latin typeface="Comic Sans MS" pitchFamily="66" charset="0"/>
              </a:defRPr>
            </a:lvl1pPr>
            <a:lvl2pPr marL="742950" indent="-285750" defTabSz="1019175">
              <a:defRPr sz="4400" b="1">
                <a:solidFill>
                  <a:srgbClr val="FF0000"/>
                </a:solidFill>
                <a:latin typeface="Comic Sans MS" pitchFamily="66" charset="0"/>
              </a:defRPr>
            </a:lvl2pPr>
            <a:lvl3pPr marL="1143000" indent="-228600" defTabSz="1019175">
              <a:defRPr sz="4400" b="1">
                <a:solidFill>
                  <a:srgbClr val="FF0000"/>
                </a:solidFill>
                <a:latin typeface="Comic Sans MS" pitchFamily="66" charset="0"/>
              </a:defRPr>
            </a:lvl3pPr>
            <a:lvl4pPr marL="1600200" indent="-228600" defTabSz="1019175">
              <a:defRPr sz="4400" b="1">
                <a:solidFill>
                  <a:srgbClr val="FF0000"/>
                </a:solidFill>
                <a:latin typeface="Comic Sans MS" pitchFamily="66" charset="0"/>
              </a:defRPr>
            </a:lvl4pPr>
            <a:lvl5pPr marL="2057400" indent="-228600" defTabSz="1019175">
              <a:defRPr sz="4400" b="1">
                <a:solidFill>
                  <a:srgbClr val="FF0000"/>
                </a:solidFill>
                <a:latin typeface="Comic Sans MS" pitchFamily="66" charset="0"/>
              </a:defRPr>
            </a:lvl5pPr>
            <a:lvl6pPr marL="2514600" indent="-228600" algn="ctr" defTabSz="1019175" eaLnBrk="0" fontAlgn="base" hangingPunct="0">
              <a:spcBef>
                <a:spcPct val="20000"/>
              </a:spcBef>
              <a:spcAft>
                <a:spcPct val="0"/>
              </a:spcAft>
              <a:defRPr sz="4400" b="1">
                <a:solidFill>
                  <a:srgbClr val="FF0000"/>
                </a:solidFill>
                <a:latin typeface="Comic Sans MS" pitchFamily="66" charset="0"/>
              </a:defRPr>
            </a:lvl6pPr>
            <a:lvl7pPr marL="2971800" indent="-228600" algn="ctr" defTabSz="1019175" eaLnBrk="0" fontAlgn="base" hangingPunct="0">
              <a:spcBef>
                <a:spcPct val="20000"/>
              </a:spcBef>
              <a:spcAft>
                <a:spcPct val="0"/>
              </a:spcAft>
              <a:defRPr sz="4400" b="1">
                <a:solidFill>
                  <a:srgbClr val="FF0000"/>
                </a:solidFill>
                <a:latin typeface="Comic Sans MS" pitchFamily="66" charset="0"/>
              </a:defRPr>
            </a:lvl7pPr>
            <a:lvl8pPr marL="3429000" indent="-228600" algn="ctr" defTabSz="1019175" eaLnBrk="0" fontAlgn="base" hangingPunct="0">
              <a:spcBef>
                <a:spcPct val="20000"/>
              </a:spcBef>
              <a:spcAft>
                <a:spcPct val="0"/>
              </a:spcAft>
              <a:defRPr sz="4400" b="1">
                <a:solidFill>
                  <a:srgbClr val="FF0000"/>
                </a:solidFill>
                <a:latin typeface="Comic Sans MS" pitchFamily="66" charset="0"/>
              </a:defRPr>
            </a:lvl8pPr>
            <a:lvl9pPr marL="3886200" indent="-228600" algn="ctr" defTabSz="1019175" eaLnBrk="0" fontAlgn="base" hangingPunct="0">
              <a:spcBef>
                <a:spcPct val="20000"/>
              </a:spcBef>
              <a:spcAft>
                <a:spcPct val="0"/>
              </a:spcAft>
              <a:defRPr sz="4400" b="1">
                <a:solidFill>
                  <a:srgbClr val="FF0000"/>
                </a:solidFill>
                <a:latin typeface="Comic Sans MS" pitchFamily="66" charset="0"/>
              </a:defRPr>
            </a:lvl9pPr>
          </a:lstStyle>
          <a:p>
            <a:pPr eaLnBrk="1" hangingPunct="1">
              <a:spcBef>
                <a:spcPct val="0"/>
              </a:spcBef>
            </a:pPr>
            <a:r>
              <a:rPr lang="en-US" altLang="en-US" sz="3600" dirty="0" smtClean="0">
                <a:latin typeface="Times New Roman" pitchFamily="18" charset="0"/>
                <a:cs typeface="Times New Roman" pitchFamily="18" charset="0"/>
              </a:rPr>
              <a:t>Proton</a:t>
            </a:r>
            <a:endParaRPr lang="en-US" altLang="en-US" sz="3600" dirty="0">
              <a:latin typeface="Times New Roman" pitchFamily="18" charset="0"/>
              <a:cs typeface="Times New Roman" pitchFamily="18" charset="0"/>
            </a:endParaRPr>
          </a:p>
        </p:txBody>
      </p:sp>
      <p:sp>
        <p:nvSpPr>
          <p:cNvPr id="20" name="Text Box 13"/>
          <p:cNvSpPr txBox="1">
            <a:spLocks noChangeArrowheads="1"/>
          </p:cNvSpPr>
          <p:nvPr/>
        </p:nvSpPr>
        <p:spPr bwMode="auto">
          <a:xfrm rot="-2726807">
            <a:off x="426393" y="5669144"/>
            <a:ext cx="4378026" cy="656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01870" tIns="50935" rIns="101870" bIns="50935">
            <a:spAutoFit/>
          </a:bodyPr>
          <a:lstStyle>
            <a:lvl1pPr defTabSz="1019175">
              <a:defRPr sz="4400" b="1">
                <a:solidFill>
                  <a:srgbClr val="FF0000"/>
                </a:solidFill>
                <a:latin typeface="Comic Sans MS" pitchFamily="66" charset="0"/>
              </a:defRPr>
            </a:lvl1pPr>
            <a:lvl2pPr marL="742950" indent="-285750" defTabSz="1019175">
              <a:defRPr sz="4400" b="1">
                <a:solidFill>
                  <a:srgbClr val="FF0000"/>
                </a:solidFill>
                <a:latin typeface="Comic Sans MS" pitchFamily="66" charset="0"/>
              </a:defRPr>
            </a:lvl2pPr>
            <a:lvl3pPr marL="1143000" indent="-228600" defTabSz="1019175">
              <a:defRPr sz="4400" b="1">
                <a:solidFill>
                  <a:srgbClr val="FF0000"/>
                </a:solidFill>
                <a:latin typeface="Comic Sans MS" pitchFamily="66" charset="0"/>
              </a:defRPr>
            </a:lvl3pPr>
            <a:lvl4pPr marL="1600200" indent="-228600" defTabSz="1019175">
              <a:defRPr sz="4400" b="1">
                <a:solidFill>
                  <a:srgbClr val="FF0000"/>
                </a:solidFill>
                <a:latin typeface="Comic Sans MS" pitchFamily="66" charset="0"/>
              </a:defRPr>
            </a:lvl4pPr>
            <a:lvl5pPr marL="2057400" indent="-228600" defTabSz="1019175">
              <a:defRPr sz="4400" b="1">
                <a:solidFill>
                  <a:srgbClr val="FF0000"/>
                </a:solidFill>
                <a:latin typeface="Comic Sans MS" pitchFamily="66" charset="0"/>
              </a:defRPr>
            </a:lvl5pPr>
            <a:lvl6pPr marL="2514600" indent="-228600" algn="ctr" defTabSz="1019175" eaLnBrk="0" fontAlgn="base" hangingPunct="0">
              <a:spcBef>
                <a:spcPct val="20000"/>
              </a:spcBef>
              <a:spcAft>
                <a:spcPct val="0"/>
              </a:spcAft>
              <a:defRPr sz="4400" b="1">
                <a:solidFill>
                  <a:srgbClr val="FF0000"/>
                </a:solidFill>
                <a:latin typeface="Comic Sans MS" pitchFamily="66" charset="0"/>
              </a:defRPr>
            </a:lvl6pPr>
            <a:lvl7pPr marL="2971800" indent="-228600" algn="ctr" defTabSz="1019175" eaLnBrk="0" fontAlgn="base" hangingPunct="0">
              <a:spcBef>
                <a:spcPct val="20000"/>
              </a:spcBef>
              <a:spcAft>
                <a:spcPct val="0"/>
              </a:spcAft>
              <a:defRPr sz="4400" b="1">
                <a:solidFill>
                  <a:srgbClr val="FF0000"/>
                </a:solidFill>
                <a:latin typeface="Comic Sans MS" pitchFamily="66" charset="0"/>
              </a:defRPr>
            </a:lvl7pPr>
            <a:lvl8pPr marL="3429000" indent="-228600" algn="ctr" defTabSz="1019175" eaLnBrk="0" fontAlgn="base" hangingPunct="0">
              <a:spcBef>
                <a:spcPct val="20000"/>
              </a:spcBef>
              <a:spcAft>
                <a:spcPct val="0"/>
              </a:spcAft>
              <a:defRPr sz="4400" b="1">
                <a:solidFill>
                  <a:srgbClr val="FF0000"/>
                </a:solidFill>
                <a:latin typeface="Comic Sans MS" pitchFamily="66" charset="0"/>
              </a:defRPr>
            </a:lvl8pPr>
            <a:lvl9pPr marL="3886200" indent="-228600" algn="ctr" defTabSz="1019175" eaLnBrk="0" fontAlgn="base" hangingPunct="0">
              <a:spcBef>
                <a:spcPct val="20000"/>
              </a:spcBef>
              <a:spcAft>
                <a:spcPct val="0"/>
              </a:spcAft>
              <a:defRPr sz="4400" b="1">
                <a:solidFill>
                  <a:srgbClr val="FF0000"/>
                </a:solidFill>
                <a:latin typeface="Comic Sans MS" pitchFamily="66" charset="0"/>
              </a:defRPr>
            </a:lvl9pPr>
          </a:lstStyle>
          <a:p>
            <a:pPr eaLnBrk="1" hangingPunct="1">
              <a:spcBef>
                <a:spcPct val="0"/>
              </a:spcBef>
            </a:pPr>
            <a:r>
              <a:rPr lang="en-US" altLang="en-US" sz="3600" dirty="0">
                <a:solidFill>
                  <a:srgbClr val="0000FF"/>
                </a:solidFill>
                <a:latin typeface="Times New Roman" pitchFamily="18" charset="0"/>
                <a:cs typeface="Times New Roman" pitchFamily="18" charset="0"/>
              </a:rPr>
              <a:t>Dark Matter Particle</a:t>
            </a:r>
          </a:p>
        </p:txBody>
      </p:sp>
      <p:sp>
        <p:nvSpPr>
          <p:cNvPr id="21" name="Rectangle 20"/>
          <p:cNvSpPr/>
          <p:nvPr/>
        </p:nvSpPr>
        <p:spPr>
          <a:xfrm>
            <a:off x="3200400" y="6126540"/>
            <a:ext cx="6934200" cy="1569660"/>
          </a:xfrm>
          <a:prstGeom prst="rect">
            <a:avLst/>
          </a:prstGeom>
          <a:solidFill>
            <a:schemeClr val="bg1"/>
          </a:solidFill>
        </p:spPr>
        <p:txBody>
          <a:bodyPr wrap="square">
            <a:spAutoFit/>
          </a:bodyPr>
          <a:lstStyle/>
          <a:p>
            <a:pPr eaLnBrk="1" hangingPunct="1">
              <a:spcBef>
                <a:spcPct val="0"/>
              </a:spcBef>
            </a:pPr>
            <a:r>
              <a:rPr lang="en-US" altLang="en-US" sz="2400" dirty="0" smtClean="0">
                <a:latin typeface="Times New Roman" pitchFamily="18" charset="0"/>
                <a:cs typeface="Times New Roman" pitchFamily="18" charset="0"/>
              </a:rPr>
              <a:t>Ok… Its more complicated than this since Dark Matter Particles don’t easily interact with detectors…</a:t>
            </a:r>
          </a:p>
          <a:p>
            <a:pPr eaLnBrk="1" hangingPunct="1">
              <a:spcBef>
                <a:spcPct val="0"/>
              </a:spcBef>
            </a:pPr>
            <a:r>
              <a:rPr lang="en-US" altLang="en-US" sz="2400" dirty="0" smtClean="0">
                <a:solidFill>
                  <a:schemeClr val="tx1"/>
                </a:solidFill>
                <a:latin typeface="Times New Roman" pitchFamily="18" charset="0"/>
                <a:cs typeface="Times New Roman" pitchFamily="18" charset="0"/>
              </a:rPr>
              <a:t>Nor do we usually produce them directly</a:t>
            </a:r>
            <a:endParaRPr lang="en-US" altLang="en-US" sz="2400" dirty="0">
              <a:solidFill>
                <a:schemeClr val="tx1"/>
              </a:solidFill>
              <a:latin typeface="Times New Roman" pitchFamily="18" charset="0"/>
              <a:cs typeface="Times New Roman" pitchFamily="18" charset="0"/>
            </a:endParaRPr>
          </a:p>
        </p:txBody>
      </p:sp>
      <p:sp>
        <p:nvSpPr>
          <p:cNvPr id="22" name="Date Placeholder 3"/>
          <p:cNvSpPr>
            <a:spLocks noGrp="1"/>
          </p:cNvSpPr>
          <p:nvPr>
            <p:ph type="dt" sz="half" idx="10"/>
          </p:nvPr>
        </p:nvSpPr>
        <p:spPr>
          <a:xfrm>
            <a:off x="457200" y="7158038"/>
            <a:ext cx="2392363" cy="517525"/>
          </a:xfrm>
        </p:spPr>
        <p:txBody>
          <a:bodyPr/>
          <a:lstStyle/>
          <a:p>
            <a:r>
              <a:rPr lang="en-US" dirty="0" smtClean="0"/>
              <a:t>April 2015</a:t>
            </a:r>
          </a:p>
          <a:p>
            <a:r>
              <a:rPr lang="en-US" dirty="0" err="1" smtClean="0"/>
              <a:t>TedX</a:t>
            </a:r>
            <a:r>
              <a:rPr lang="en-US" dirty="0" smtClean="0"/>
              <a:t> TAMU</a:t>
            </a:r>
          </a:p>
          <a:p>
            <a:endParaRPr lang="en-US" dirty="0"/>
          </a:p>
        </p:txBody>
      </p:sp>
      <p:sp>
        <p:nvSpPr>
          <p:cNvPr id="23" name="Footer Placeholder 4"/>
          <p:cNvSpPr>
            <a:spLocks noGrp="1"/>
          </p:cNvSpPr>
          <p:nvPr>
            <p:ph type="ftr" sz="quarter" idx="11"/>
          </p:nvPr>
        </p:nvSpPr>
        <p:spPr>
          <a:xfrm>
            <a:off x="2590800" y="7148531"/>
            <a:ext cx="5181600" cy="517525"/>
          </a:xfrm>
        </p:spPr>
        <p:txBody>
          <a:bodyPr/>
          <a:lstStyle/>
          <a:p>
            <a:r>
              <a:rPr lang="en-US" smtClean="0"/>
              <a:t>David Toback</a:t>
            </a:r>
          </a:p>
          <a:p>
            <a:r>
              <a:rPr lang="en-US" smtClean="0"/>
              <a:t>Dark Matter and the Big Bang</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2000"/>
                                        <p:tgtEl>
                                          <p:spTgt spid="19"/>
                                        </p:tgtEl>
                                      </p:cBhvr>
                                    </p:animEffect>
                                  </p:childTnLst>
                                </p:cTn>
                              </p:par>
                            </p:childTnLst>
                          </p:cTn>
                        </p:par>
                        <p:par>
                          <p:cTn id="11" fill="hold">
                            <p:stCondLst>
                              <p:cond delay="2000"/>
                            </p:stCondLst>
                            <p:childTnLst>
                              <p:par>
                                <p:cTn id="12" presetID="2" presetClass="entr" presetSubtype="2"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1000" fill="hold"/>
                                        <p:tgtEl>
                                          <p:spTgt spid="8"/>
                                        </p:tgtEl>
                                        <p:attrNameLst>
                                          <p:attrName>ppt_x</p:attrName>
                                        </p:attrNameLst>
                                      </p:cBhvr>
                                      <p:tavLst>
                                        <p:tav tm="0">
                                          <p:val>
                                            <p:strVal val="1+#ppt_w/2"/>
                                          </p:val>
                                        </p:tav>
                                        <p:tav tm="100000">
                                          <p:val>
                                            <p:strVal val="#ppt_x"/>
                                          </p:val>
                                        </p:tav>
                                      </p:tavLst>
                                    </p:anim>
                                    <p:anim calcmode="lin" valueType="num">
                                      <p:cBhvr additive="base">
                                        <p:cTn id="15" dur="1000" fill="hold"/>
                                        <p:tgtEl>
                                          <p:spTgt spid="8"/>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0-#ppt_w/2"/>
                                          </p:val>
                                        </p:tav>
                                        <p:tav tm="100000">
                                          <p:val>
                                            <p:strVal val="#ppt_x"/>
                                          </p:val>
                                        </p:tav>
                                      </p:tavLst>
                                    </p:anim>
                                    <p:anim calcmode="lin" valueType="num">
                                      <p:cBhvr additive="base">
                                        <p:cTn id="19" dur="1000" fill="hold"/>
                                        <p:tgtEl>
                                          <p:spTgt spid="7"/>
                                        </p:tgtEl>
                                        <p:attrNameLst>
                                          <p:attrName>ppt_y</p:attrName>
                                        </p:attrNameLst>
                                      </p:cBhvr>
                                      <p:tavLst>
                                        <p:tav tm="0">
                                          <p:val>
                                            <p:strVal val="#ppt_y"/>
                                          </p:val>
                                        </p:tav>
                                        <p:tav tm="100000">
                                          <p:val>
                                            <p:strVal val="#ppt_y"/>
                                          </p:val>
                                        </p:tav>
                                      </p:tavLst>
                                    </p:anim>
                                  </p:childTnLst>
                                </p:cTn>
                              </p:par>
                              <p:par>
                                <p:cTn id="20" presetID="10" presetClass="entr" presetSubtype="0" fill="hold" nodeType="withEffect">
                                  <p:stCondLst>
                                    <p:cond delay="90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200"/>
                                        <p:tgtEl>
                                          <p:spTgt spid="16"/>
                                        </p:tgtEl>
                                      </p:cBhvr>
                                    </p:animEffect>
                                  </p:childTnLst>
                                </p:cTn>
                              </p:par>
                              <p:par>
                                <p:cTn id="23" presetID="22" presetClass="entr" presetSubtype="8" fill="hold" nodeType="withEffect">
                                  <p:stCondLst>
                                    <p:cond delay="100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par>
                                <p:cTn id="26" presetID="22" presetClass="entr" presetSubtype="2" fill="hold" nodeType="withEffect">
                                  <p:stCondLst>
                                    <p:cond delay="100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1000"/>
                                        <p:tgtEl>
                                          <p:spTgt spid="15"/>
                                        </p:tgtEl>
                                      </p:cBhvr>
                                    </p:animEffect>
                                  </p:childTnLst>
                                </p:cTn>
                              </p:par>
                              <p:par>
                                <p:cTn id="29" presetID="10" presetClass="entr" presetSubtype="0" fill="hold" nodeType="withEffect">
                                  <p:stCondLst>
                                    <p:cond delay="100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2000"/>
                                        <p:tgtEl>
                                          <p:spTgt spid="20"/>
                                        </p:tgtEl>
                                      </p:cBhvr>
                                    </p:animEffect>
                                  </p:childTnLst>
                                </p:cTn>
                              </p:par>
                              <p:par>
                                <p:cTn id="32" presetID="10" presetClass="entr" presetSubtype="0" fill="hold" nodeType="withEffect">
                                  <p:stCondLst>
                                    <p:cond delay="100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2000"/>
                                        <p:tgtEl>
                                          <p:spTgt spid="10"/>
                                        </p:tgtEl>
                                      </p:cBhvr>
                                    </p:animEffect>
                                  </p:childTnLst>
                                </p:cTn>
                              </p:par>
                            </p:childTnLst>
                          </p:cTn>
                        </p:par>
                        <p:par>
                          <p:cTn id="35" fill="hold">
                            <p:stCondLst>
                              <p:cond delay="5000"/>
                            </p:stCondLst>
                            <p:childTnLst>
                              <p:par>
                                <p:cTn id="36" presetID="10"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8" grpId="0" animBg="1"/>
      <p:bldP spid="19"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Sources of Dark Matter are Cheap</a:t>
            </a:r>
            <a:endParaRPr lang="en-US" dirty="0"/>
          </a:p>
        </p:txBody>
      </p:sp>
      <p:sp>
        <p:nvSpPr>
          <p:cNvPr id="3" name="Content Placeholder 2"/>
          <p:cNvSpPr>
            <a:spLocks noGrp="1"/>
          </p:cNvSpPr>
          <p:nvPr>
            <p:ph idx="1"/>
          </p:nvPr>
        </p:nvSpPr>
        <p:spPr>
          <a:xfrm>
            <a:off x="533400" y="1371600"/>
            <a:ext cx="3276600" cy="5537200"/>
          </a:xfrm>
        </p:spPr>
        <p:txBody>
          <a:bodyPr/>
          <a:lstStyle/>
          <a:p>
            <a:r>
              <a:rPr lang="en-US" altLang="en-US" i="1" dirty="0" smtClean="0">
                <a:solidFill>
                  <a:srgbClr val="0000FF"/>
                </a:solidFill>
              </a:rPr>
              <a:t>Our Sun is Moving through our Galaxy… </a:t>
            </a:r>
          </a:p>
          <a:p>
            <a:r>
              <a:rPr lang="en-US" altLang="en-US" i="1" dirty="0" smtClean="0"/>
              <a:t>Lots of Dark Matter is hitting the Earth every second</a:t>
            </a:r>
            <a:endParaRPr lang="en-US" dirty="0" smtClean="0"/>
          </a:p>
          <a:p>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pPr/>
              <a:t>12</a:t>
            </a:fld>
            <a:endParaRPr lang="en-US" dirty="0"/>
          </a:p>
        </p:txBody>
      </p:sp>
      <p:sp>
        <p:nvSpPr>
          <p:cNvPr id="7" name="Content Placeholder 2"/>
          <p:cNvSpPr txBox="1">
            <a:spLocks/>
          </p:cNvSpPr>
          <p:nvPr/>
        </p:nvSpPr>
        <p:spPr bwMode="auto">
          <a:xfrm>
            <a:off x="3581400" y="1600200"/>
            <a:ext cx="4307839" cy="11784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1882" tIns="50941" rIns="101882" bIns="50941" numCol="1" anchor="t" anchorCtr="0" compatLnSpc="1">
            <a:prstTxWarp prst="textNoShape">
              <a:avLst/>
            </a:prstTxWarp>
          </a:bodyPr>
          <a:lstStyle>
            <a:lvl1pPr marL="382588" indent="-382588" algn="l" defTabSz="1019175" rtl="0" eaLnBrk="0" fontAlgn="base" hangingPunct="0">
              <a:spcBef>
                <a:spcPct val="20000"/>
              </a:spcBef>
              <a:spcAft>
                <a:spcPct val="0"/>
              </a:spcAft>
              <a:buChar char="•"/>
              <a:defRPr sz="3600" b="1">
                <a:solidFill>
                  <a:srgbClr val="FF0000"/>
                </a:solidFill>
                <a:latin typeface="+mn-lt"/>
                <a:ea typeface="+mn-ea"/>
                <a:cs typeface="+mn-cs"/>
              </a:defRPr>
            </a:lvl1pPr>
            <a:lvl2pPr marL="827088" indent="-317500" algn="l" defTabSz="1019175" rtl="0" eaLnBrk="0" fontAlgn="base" hangingPunct="0">
              <a:spcBef>
                <a:spcPct val="20000"/>
              </a:spcBef>
              <a:spcAft>
                <a:spcPct val="0"/>
              </a:spcAft>
              <a:buChar char="–"/>
              <a:defRPr sz="3100" b="1">
                <a:solidFill>
                  <a:schemeClr val="tx1"/>
                </a:solidFill>
                <a:latin typeface="+mn-lt"/>
              </a:defRPr>
            </a:lvl2pPr>
            <a:lvl3pPr marL="1209675" indent="-254000" algn="l" defTabSz="1019175" rtl="0" eaLnBrk="0" fontAlgn="base" hangingPunct="0">
              <a:spcBef>
                <a:spcPct val="20000"/>
              </a:spcBef>
              <a:spcAft>
                <a:spcPct val="0"/>
              </a:spcAft>
              <a:buChar char="•"/>
              <a:defRPr sz="2700" b="1">
                <a:solidFill>
                  <a:srgbClr val="33CC33"/>
                </a:solidFill>
                <a:latin typeface="+mn-lt"/>
              </a:defRPr>
            </a:lvl3pPr>
            <a:lvl4pPr marL="1592263" indent="-255588" algn="l" defTabSz="1019175" rtl="0" eaLnBrk="0" fontAlgn="base" hangingPunct="0">
              <a:spcBef>
                <a:spcPct val="20000"/>
              </a:spcBef>
              <a:spcAft>
                <a:spcPct val="0"/>
              </a:spcAft>
              <a:buChar char="–"/>
              <a:defRPr sz="2200" b="1">
                <a:solidFill>
                  <a:schemeClr val="tx1"/>
                </a:solidFill>
                <a:latin typeface="+mn-lt"/>
              </a:defRPr>
            </a:lvl4pPr>
            <a:lvl5pPr marL="1973263" indent="-254000" algn="l" defTabSz="1019175" rtl="0" eaLnBrk="0" fontAlgn="base" hangingPunct="0">
              <a:spcBef>
                <a:spcPct val="20000"/>
              </a:spcBef>
              <a:spcAft>
                <a:spcPct val="0"/>
              </a:spcAft>
              <a:buChar char="»"/>
              <a:defRPr sz="2200" b="1">
                <a:solidFill>
                  <a:schemeClr val="tx1"/>
                </a:solidFill>
                <a:latin typeface="+mn-lt"/>
              </a:defRPr>
            </a:lvl5pPr>
            <a:lvl6pPr marL="2430463" indent="-254000" algn="l" defTabSz="1019175" rtl="0" eaLnBrk="0" fontAlgn="base" hangingPunct="0">
              <a:spcBef>
                <a:spcPct val="20000"/>
              </a:spcBef>
              <a:spcAft>
                <a:spcPct val="0"/>
              </a:spcAft>
              <a:buChar char="»"/>
              <a:defRPr sz="2200" b="1">
                <a:solidFill>
                  <a:schemeClr val="tx1"/>
                </a:solidFill>
                <a:latin typeface="+mn-lt"/>
              </a:defRPr>
            </a:lvl6pPr>
            <a:lvl7pPr marL="2887663" indent="-254000" algn="l" defTabSz="1019175" rtl="0" eaLnBrk="0" fontAlgn="base" hangingPunct="0">
              <a:spcBef>
                <a:spcPct val="20000"/>
              </a:spcBef>
              <a:spcAft>
                <a:spcPct val="0"/>
              </a:spcAft>
              <a:buChar char="»"/>
              <a:defRPr sz="2200" b="1">
                <a:solidFill>
                  <a:schemeClr val="tx1"/>
                </a:solidFill>
                <a:latin typeface="+mn-lt"/>
              </a:defRPr>
            </a:lvl7pPr>
            <a:lvl8pPr marL="3344863" indent="-254000" algn="l" defTabSz="1019175" rtl="0" eaLnBrk="0" fontAlgn="base" hangingPunct="0">
              <a:spcBef>
                <a:spcPct val="20000"/>
              </a:spcBef>
              <a:spcAft>
                <a:spcPct val="0"/>
              </a:spcAft>
              <a:buChar char="»"/>
              <a:defRPr sz="2200" b="1">
                <a:solidFill>
                  <a:schemeClr val="tx1"/>
                </a:solidFill>
                <a:latin typeface="+mn-lt"/>
              </a:defRPr>
            </a:lvl8pPr>
            <a:lvl9pPr marL="3802063" indent="-254000" algn="l" defTabSz="1019175" rtl="0" eaLnBrk="0" fontAlgn="base" hangingPunct="0">
              <a:spcBef>
                <a:spcPct val="20000"/>
              </a:spcBef>
              <a:spcAft>
                <a:spcPct val="0"/>
              </a:spcAft>
              <a:buChar char="»"/>
              <a:defRPr sz="2200" b="1">
                <a:solidFill>
                  <a:schemeClr val="tx1"/>
                </a:solidFill>
                <a:latin typeface="+mn-lt"/>
              </a:defRPr>
            </a:lvl9pPr>
          </a:lstStyle>
          <a:p>
            <a:pPr marL="0" indent="0">
              <a:buFontTx/>
              <a:buNone/>
            </a:pPr>
            <a:r>
              <a:rPr lang="en-US" altLang="en-US" kern="0" dirty="0" smtClean="0">
                <a:latin typeface="Times New Roman" pitchFamily="18" charset="0"/>
                <a:cs typeface="Times New Roman" pitchFamily="18" charset="0"/>
              </a:rPr>
              <a:t>You are here</a:t>
            </a:r>
            <a:endParaRPr lang="en-US" altLang="en-US" kern="0" dirty="0" smtClean="0">
              <a:solidFill>
                <a:schemeClr val="tx1"/>
              </a:solidFill>
              <a:latin typeface="Times New Roman" pitchFamily="18" charset="0"/>
              <a:cs typeface="Times New Roman" pitchFamily="18" charset="0"/>
            </a:endParaRPr>
          </a:p>
          <a:p>
            <a:endParaRPr lang="en-US" altLang="en-US" sz="3100" kern="0" dirty="0">
              <a:solidFill>
                <a:schemeClr val="tx1"/>
              </a:solidFill>
            </a:endParaRPr>
          </a:p>
        </p:txBody>
      </p:sp>
      <p:pic>
        <p:nvPicPr>
          <p:cNvPr id="8" name="Picture 8" descr="http://bigbang.physics.tamu.edu/Figures/Ch15/CURRENT/Fig01dnew.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00" y="2245360"/>
            <a:ext cx="6193949" cy="49099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9" name="Straight Arrow Connector 8"/>
          <p:cNvCxnSpPr/>
          <p:nvPr/>
        </p:nvCxnSpPr>
        <p:spPr bwMode="auto">
          <a:xfrm>
            <a:off x="5943600" y="2133600"/>
            <a:ext cx="1600200" cy="2382573"/>
          </a:xfrm>
          <a:prstGeom prst="straightConnector1">
            <a:avLst/>
          </a:prstGeom>
          <a:solidFill>
            <a:schemeClr val="accent1"/>
          </a:solidFill>
          <a:ln w="57150" cap="flat" cmpd="sng" algn="ctr">
            <a:solidFill>
              <a:srgbClr val="FF0000"/>
            </a:solidFill>
            <a:prstDash val="solid"/>
            <a:round/>
            <a:headEnd type="none" w="med" len="med"/>
            <a:tailEnd type="arrow"/>
          </a:ln>
          <a:effectLst/>
        </p:spPr>
      </p:cxnSp>
      <p:sp>
        <p:nvSpPr>
          <p:cNvPr id="10" name="Date Placeholder 3"/>
          <p:cNvSpPr>
            <a:spLocks noGrp="1"/>
          </p:cNvSpPr>
          <p:nvPr>
            <p:ph type="dt" sz="half" idx="10"/>
          </p:nvPr>
        </p:nvSpPr>
        <p:spPr>
          <a:xfrm>
            <a:off x="457200" y="7158038"/>
            <a:ext cx="2392363" cy="517525"/>
          </a:xfrm>
        </p:spPr>
        <p:txBody>
          <a:bodyPr/>
          <a:lstStyle/>
          <a:p>
            <a:r>
              <a:rPr lang="en-US" dirty="0" smtClean="0"/>
              <a:t>April 2015</a:t>
            </a:r>
          </a:p>
          <a:p>
            <a:r>
              <a:rPr lang="en-US" dirty="0" err="1" smtClean="0"/>
              <a:t>TedX</a:t>
            </a:r>
            <a:r>
              <a:rPr lang="en-US" dirty="0" smtClean="0"/>
              <a:t> TAMU</a:t>
            </a:r>
          </a:p>
          <a:p>
            <a:endParaRPr lang="en-US" dirty="0"/>
          </a:p>
        </p:txBody>
      </p:sp>
      <p:sp>
        <p:nvSpPr>
          <p:cNvPr id="11" name="Footer Placeholder 4"/>
          <p:cNvSpPr>
            <a:spLocks noGrp="1"/>
          </p:cNvSpPr>
          <p:nvPr>
            <p:ph type="ftr" sz="quarter" idx="11"/>
          </p:nvPr>
        </p:nvSpPr>
        <p:spPr>
          <a:xfrm>
            <a:off x="2590800" y="7148531"/>
            <a:ext cx="5181600" cy="517525"/>
          </a:xfrm>
        </p:spPr>
        <p:txBody>
          <a:bodyPr/>
          <a:lstStyle/>
          <a:p>
            <a:r>
              <a:rPr lang="en-US" smtClean="0"/>
              <a:t>David Toback</a:t>
            </a:r>
          </a:p>
          <a:p>
            <a:r>
              <a:rPr lang="en-US" smtClean="0"/>
              <a:t>Dark Matter and the Big Bang</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Dark Matter Searches with the CDMS Experiment</a:t>
            </a:r>
            <a:endParaRPr lang="en-US" dirty="0"/>
          </a:p>
        </p:txBody>
      </p:sp>
      <p:sp>
        <p:nvSpPr>
          <p:cNvPr id="3" name="Content Placeholder 2"/>
          <p:cNvSpPr>
            <a:spLocks noGrp="1"/>
          </p:cNvSpPr>
          <p:nvPr>
            <p:ph idx="1"/>
          </p:nvPr>
        </p:nvSpPr>
        <p:spPr>
          <a:xfrm>
            <a:off x="533400" y="1371600"/>
            <a:ext cx="6629400" cy="5537200"/>
          </a:xfrm>
        </p:spPr>
        <p:txBody>
          <a:bodyPr>
            <a:normAutofit fontScale="92500" lnSpcReduction="10000"/>
          </a:bodyPr>
          <a:lstStyle/>
          <a:p>
            <a:r>
              <a:rPr lang="en-US" sz="3200" dirty="0" smtClean="0"/>
              <a:t>Place Superconducting detectors deep underground</a:t>
            </a:r>
          </a:p>
          <a:p>
            <a:r>
              <a:rPr lang="en-US" sz="3200" dirty="0" smtClean="0"/>
              <a:t>Small interaction with a dark matter particle raises the temperature, which changes the resistance, which changes the voltage, which we can measure!</a:t>
            </a:r>
          </a:p>
          <a:p>
            <a:pPr lvl="1"/>
            <a:r>
              <a:rPr lang="en-US" sz="3200" dirty="0" smtClean="0"/>
              <a:t>Currently taking data at Soudan mine (Minnesota)</a:t>
            </a:r>
          </a:p>
          <a:p>
            <a:pPr lvl="1"/>
            <a:r>
              <a:rPr lang="en-US" sz="3200" dirty="0" smtClean="0"/>
              <a:t>Major upgrades underway </a:t>
            </a:r>
            <a:r>
              <a:rPr lang="en-US" sz="3200" dirty="0" smtClean="0">
                <a:sym typeface="Wingdings" pitchFamily="2" charset="2"/>
              </a:rPr>
              <a:t> </a:t>
            </a:r>
            <a:r>
              <a:rPr lang="en-US" sz="3200" dirty="0" smtClean="0"/>
              <a:t>Sudbury Neutrino Observatory (SNOLab)</a:t>
            </a:r>
          </a:p>
          <a:p>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pPr/>
              <a:t>13</a:t>
            </a:fld>
            <a:endParaRPr lang="en-US" dirty="0"/>
          </a:p>
        </p:txBody>
      </p:sp>
      <p:pic>
        <p:nvPicPr>
          <p:cNvPr id="7" name="Picture 2" descr="http://astro.fnal.gov/projects/images/cdms_new.png"/>
          <p:cNvPicPr>
            <a:picLocks noChangeAspect="1" noChangeArrowheads="1"/>
          </p:cNvPicPr>
          <p:nvPr/>
        </p:nvPicPr>
        <p:blipFill>
          <a:blip r:embed="rId2" cstate="print"/>
          <a:srcRect/>
          <a:stretch>
            <a:fillRect/>
          </a:stretch>
        </p:blipFill>
        <p:spPr bwMode="auto">
          <a:xfrm>
            <a:off x="7772400" y="838200"/>
            <a:ext cx="1809750" cy="2724151"/>
          </a:xfrm>
          <a:prstGeom prst="rect">
            <a:avLst/>
          </a:prstGeom>
          <a:noFill/>
        </p:spPr>
      </p:pic>
      <p:pic>
        <p:nvPicPr>
          <p:cNvPr id="8" name="Picture 4" descr="https://www.slac.stanford.edu/exp/cdms/default_files/image002.jpg"/>
          <p:cNvPicPr>
            <a:picLocks noChangeAspect="1" noChangeArrowheads="1"/>
          </p:cNvPicPr>
          <p:nvPr/>
        </p:nvPicPr>
        <p:blipFill>
          <a:blip r:embed="rId3" cstate="print"/>
          <a:srcRect/>
          <a:stretch>
            <a:fillRect/>
          </a:stretch>
        </p:blipFill>
        <p:spPr bwMode="auto">
          <a:xfrm>
            <a:off x="7315200" y="5710388"/>
            <a:ext cx="2743200" cy="2042963"/>
          </a:xfrm>
          <a:prstGeom prst="rect">
            <a:avLst/>
          </a:prstGeom>
          <a:noFill/>
        </p:spPr>
      </p:pic>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315200" y="3556174"/>
            <a:ext cx="2743200" cy="2139777"/>
          </a:xfrm>
          <a:prstGeom prst="rect">
            <a:avLst/>
          </a:prstGeom>
        </p:spPr>
      </p:pic>
      <p:sp>
        <p:nvSpPr>
          <p:cNvPr id="10" name="Date Placeholder 3"/>
          <p:cNvSpPr>
            <a:spLocks noGrp="1"/>
          </p:cNvSpPr>
          <p:nvPr>
            <p:ph type="dt" sz="half" idx="10"/>
          </p:nvPr>
        </p:nvSpPr>
        <p:spPr>
          <a:xfrm>
            <a:off x="457200" y="7158038"/>
            <a:ext cx="2392363" cy="517525"/>
          </a:xfrm>
        </p:spPr>
        <p:txBody>
          <a:bodyPr/>
          <a:lstStyle/>
          <a:p>
            <a:r>
              <a:rPr lang="en-US" dirty="0" smtClean="0"/>
              <a:t>April 2015</a:t>
            </a:r>
          </a:p>
          <a:p>
            <a:r>
              <a:rPr lang="en-US" dirty="0" err="1" smtClean="0"/>
              <a:t>TedX</a:t>
            </a:r>
            <a:r>
              <a:rPr lang="en-US" dirty="0" smtClean="0"/>
              <a:t> TAMU</a:t>
            </a:r>
          </a:p>
          <a:p>
            <a:endParaRPr lang="en-US" dirty="0"/>
          </a:p>
        </p:txBody>
      </p:sp>
      <p:sp>
        <p:nvSpPr>
          <p:cNvPr id="11" name="Footer Placeholder 4"/>
          <p:cNvSpPr>
            <a:spLocks noGrp="1"/>
          </p:cNvSpPr>
          <p:nvPr>
            <p:ph type="ftr" sz="quarter" idx="11"/>
          </p:nvPr>
        </p:nvSpPr>
        <p:spPr>
          <a:xfrm>
            <a:off x="2590800" y="7148531"/>
            <a:ext cx="5181600" cy="517525"/>
          </a:xfrm>
        </p:spPr>
        <p:txBody>
          <a:bodyPr/>
          <a:lstStyle/>
          <a:p>
            <a:r>
              <a:rPr lang="en-US" smtClean="0"/>
              <a:t>David Toback</a:t>
            </a:r>
          </a:p>
          <a:p>
            <a:r>
              <a:rPr lang="en-US" smtClean="0"/>
              <a:t>Dark Matter and the Big Bang</a:t>
            </a:r>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Direct Dark Matter Detection Experiment </a:t>
            </a:r>
            <a:br>
              <a:rPr lang="en-US" sz="4000" dirty="0" smtClean="0"/>
            </a:br>
            <a:r>
              <a:rPr lang="en-US" sz="4000" dirty="0" smtClean="0"/>
              <a:t>(artist in training conception)</a:t>
            </a:r>
            <a:endParaRPr lang="en-US" sz="4000"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pPr/>
              <a:t>14</a:t>
            </a:fld>
            <a:endParaRPr lang="en-US" dirty="0"/>
          </a:p>
        </p:txBody>
      </p:sp>
      <p:sp>
        <p:nvSpPr>
          <p:cNvPr id="7" name="Can 6"/>
          <p:cNvSpPr/>
          <p:nvPr/>
        </p:nvSpPr>
        <p:spPr bwMode="auto">
          <a:xfrm>
            <a:off x="1676400" y="3505200"/>
            <a:ext cx="3962400" cy="1828800"/>
          </a:xfrm>
          <a:prstGeom prst="can">
            <a:avLst/>
          </a:prstGeom>
          <a:solidFill>
            <a:schemeClr val="accent1"/>
          </a:solidFill>
          <a:ln w="5715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en-US" sz="4400" b="1" i="0" u="none" strike="noStrike" cap="none" normalizeH="0" baseline="0" smtClean="0">
              <a:ln>
                <a:noFill/>
              </a:ln>
              <a:solidFill>
                <a:srgbClr val="FF0000"/>
              </a:solidFill>
              <a:effectLst/>
              <a:latin typeface="Comic Sans MS" pitchFamily="66" charset="0"/>
            </a:endParaRPr>
          </a:p>
        </p:txBody>
      </p:sp>
      <p:sp>
        <p:nvSpPr>
          <p:cNvPr id="8" name="Oval 7"/>
          <p:cNvSpPr/>
          <p:nvPr/>
        </p:nvSpPr>
        <p:spPr bwMode="auto">
          <a:xfrm>
            <a:off x="381000" y="2209800"/>
            <a:ext cx="228600" cy="228600"/>
          </a:xfrm>
          <a:prstGeom prst="ellipse">
            <a:avLst/>
          </a:prstGeom>
          <a:solidFill>
            <a:srgbClr val="FF0000"/>
          </a:solidFill>
          <a:ln w="57150"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en-US" sz="4400" b="1" i="0" u="none" strike="noStrike" cap="none" normalizeH="0" baseline="0" smtClean="0">
              <a:ln>
                <a:noFill/>
              </a:ln>
              <a:solidFill>
                <a:srgbClr val="FF0000"/>
              </a:solidFill>
              <a:effectLst/>
              <a:latin typeface="Comic Sans MS" pitchFamily="66" charset="0"/>
            </a:endParaRPr>
          </a:p>
        </p:txBody>
      </p:sp>
      <p:sp>
        <p:nvSpPr>
          <p:cNvPr id="9" name="TextBox 8"/>
          <p:cNvSpPr txBox="1"/>
          <p:nvPr/>
        </p:nvSpPr>
        <p:spPr>
          <a:xfrm>
            <a:off x="516839" y="1426504"/>
            <a:ext cx="1939184" cy="904863"/>
          </a:xfrm>
          <a:prstGeom prst="rect">
            <a:avLst/>
          </a:prstGeom>
          <a:noFill/>
        </p:spPr>
        <p:txBody>
          <a:bodyPr wrap="none" rtlCol="0">
            <a:spAutoFit/>
          </a:bodyPr>
          <a:lstStyle/>
          <a:p>
            <a:r>
              <a:rPr lang="en-US" sz="2400" dirty="0" smtClean="0">
                <a:latin typeface="Times New Roman" pitchFamily="18" charset="0"/>
                <a:cs typeface="Times New Roman" pitchFamily="18" charset="0"/>
              </a:rPr>
              <a:t>Dark Matter </a:t>
            </a:r>
          </a:p>
          <a:p>
            <a:r>
              <a:rPr lang="en-US" sz="2400" dirty="0" smtClean="0">
                <a:latin typeface="Times New Roman" pitchFamily="18" charset="0"/>
                <a:cs typeface="Times New Roman" pitchFamily="18" charset="0"/>
              </a:rPr>
              <a:t>Particle</a:t>
            </a:r>
            <a:endParaRPr lang="en-US" sz="2400" dirty="0">
              <a:latin typeface="Times New Roman" pitchFamily="18" charset="0"/>
              <a:cs typeface="Times New Roman" pitchFamily="18" charset="0"/>
            </a:endParaRPr>
          </a:p>
        </p:txBody>
      </p:sp>
      <p:grpSp>
        <p:nvGrpSpPr>
          <p:cNvPr id="10" name="Group 18"/>
          <p:cNvGrpSpPr/>
          <p:nvPr/>
        </p:nvGrpSpPr>
        <p:grpSpPr>
          <a:xfrm>
            <a:off x="2289376" y="4121727"/>
            <a:ext cx="545580" cy="526473"/>
            <a:chOff x="2289376" y="4121727"/>
            <a:chExt cx="545580" cy="526473"/>
          </a:xfrm>
        </p:grpSpPr>
        <p:sp>
          <p:nvSpPr>
            <p:cNvPr id="11" name="Oval 10"/>
            <p:cNvSpPr/>
            <p:nvPr/>
          </p:nvSpPr>
          <p:spPr bwMode="auto">
            <a:xfrm>
              <a:off x="2362200" y="4163291"/>
              <a:ext cx="228600" cy="228600"/>
            </a:xfrm>
            <a:prstGeom prst="ellipse">
              <a:avLst/>
            </a:prstGeom>
            <a:solidFill>
              <a:schemeClr val="bg1">
                <a:lumMod val="75000"/>
              </a:schemeClr>
            </a:solidFill>
            <a:ln w="57150"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en-US" sz="4400" b="1" i="0" u="none" strike="noStrike" cap="none" normalizeH="0" baseline="0" smtClean="0">
                <a:ln>
                  <a:noFill/>
                </a:ln>
                <a:solidFill>
                  <a:srgbClr val="FF0000"/>
                </a:solidFill>
                <a:effectLst/>
                <a:latin typeface="Comic Sans MS" pitchFamily="66" charset="0"/>
              </a:endParaRPr>
            </a:p>
          </p:txBody>
        </p:sp>
        <p:sp>
          <p:nvSpPr>
            <p:cNvPr id="12" name="Oval 11"/>
            <p:cNvSpPr/>
            <p:nvPr/>
          </p:nvSpPr>
          <p:spPr bwMode="auto">
            <a:xfrm>
              <a:off x="2606356" y="4333009"/>
              <a:ext cx="228600" cy="228600"/>
            </a:xfrm>
            <a:prstGeom prst="ellipse">
              <a:avLst/>
            </a:prstGeom>
            <a:solidFill>
              <a:srgbClr val="0000FF"/>
            </a:solidFill>
            <a:ln w="57150"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en-US" sz="4400" b="1" i="0" u="none" strike="noStrike" cap="none" normalizeH="0" baseline="0" smtClean="0">
                <a:ln>
                  <a:noFill/>
                </a:ln>
                <a:solidFill>
                  <a:srgbClr val="FF0000"/>
                </a:solidFill>
                <a:effectLst/>
                <a:latin typeface="Comic Sans MS" pitchFamily="66" charset="0"/>
              </a:endParaRPr>
            </a:p>
          </p:txBody>
        </p:sp>
        <p:sp>
          <p:nvSpPr>
            <p:cNvPr id="13" name="Oval 12"/>
            <p:cNvSpPr/>
            <p:nvPr/>
          </p:nvSpPr>
          <p:spPr bwMode="auto">
            <a:xfrm>
              <a:off x="2289376" y="4303876"/>
              <a:ext cx="228600" cy="228600"/>
            </a:xfrm>
            <a:prstGeom prst="ellipse">
              <a:avLst/>
            </a:prstGeom>
            <a:solidFill>
              <a:srgbClr val="0000FF"/>
            </a:solidFill>
            <a:ln w="57150"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en-US" sz="4400" b="1" i="0" u="none" strike="noStrike" cap="none" normalizeH="0" baseline="0" smtClean="0">
                <a:ln>
                  <a:noFill/>
                </a:ln>
                <a:solidFill>
                  <a:srgbClr val="FF0000"/>
                </a:solidFill>
                <a:effectLst/>
                <a:latin typeface="Comic Sans MS" pitchFamily="66" charset="0"/>
              </a:endParaRPr>
            </a:p>
          </p:txBody>
        </p:sp>
        <p:sp>
          <p:nvSpPr>
            <p:cNvPr id="14" name="Oval 13"/>
            <p:cNvSpPr/>
            <p:nvPr/>
          </p:nvSpPr>
          <p:spPr bwMode="auto">
            <a:xfrm>
              <a:off x="2606356" y="4191000"/>
              <a:ext cx="228600" cy="228600"/>
            </a:xfrm>
            <a:prstGeom prst="ellipse">
              <a:avLst/>
            </a:prstGeom>
            <a:solidFill>
              <a:schemeClr val="bg1">
                <a:lumMod val="75000"/>
              </a:schemeClr>
            </a:solidFill>
            <a:ln w="57150"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en-US" sz="4400" b="1" i="0" u="none" strike="noStrike" cap="none" normalizeH="0" baseline="0" smtClean="0">
                <a:ln>
                  <a:noFill/>
                </a:ln>
                <a:solidFill>
                  <a:srgbClr val="FF0000"/>
                </a:solidFill>
                <a:effectLst/>
                <a:latin typeface="Comic Sans MS" pitchFamily="66" charset="0"/>
              </a:endParaRPr>
            </a:p>
          </p:txBody>
        </p:sp>
        <p:sp>
          <p:nvSpPr>
            <p:cNvPr id="15" name="Oval 14"/>
            <p:cNvSpPr/>
            <p:nvPr/>
          </p:nvSpPr>
          <p:spPr bwMode="auto">
            <a:xfrm>
              <a:off x="2476500" y="4272703"/>
              <a:ext cx="228600" cy="228600"/>
            </a:xfrm>
            <a:prstGeom prst="ellipse">
              <a:avLst/>
            </a:prstGeom>
            <a:solidFill>
              <a:schemeClr val="bg1">
                <a:lumMod val="75000"/>
              </a:schemeClr>
            </a:solidFill>
            <a:ln w="57150"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en-US" sz="4400" b="1" i="0" u="none" strike="noStrike" cap="none" normalizeH="0" baseline="0" smtClean="0">
                <a:ln>
                  <a:noFill/>
                </a:ln>
                <a:solidFill>
                  <a:srgbClr val="FF0000"/>
                </a:solidFill>
                <a:effectLst/>
                <a:latin typeface="Comic Sans MS" pitchFamily="66" charset="0"/>
              </a:endParaRPr>
            </a:p>
          </p:txBody>
        </p:sp>
        <p:sp>
          <p:nvSpPr>
            <p:cNvPr id="16" name="Oval 15"/>
            <p:cNvSpPr/>
            <p:nvPr/>
          </p:nvSpPr>
          <p:spPr bwMode="auto">
            <a:xfrm>
              <a:off x="2476500" y="4121727"/>
              <a:ext cx="228600" cy="228600"/>
            </a:xfrm>
            <a:prstGeom prst="ellipse">
              <a:avLst/>
            </a:prstGeom>
            <a:solidFill>
              <a:srgbClr val="0000FF"/>
            </a:solidFill>
            <a:ln w="57150"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en-US" sz="4400" b="1" i="0" u="none" strike="noStrike" cap="none" normalizeH="0" baseline="0" smtClean="0">
                <a:ln>
                  <a:noFill/>
                </a:ln>
                <a:solidFill>
                  <a:srgbClr val="FF0000"/>
                </a:solidFill>
                <a:effectLst/>
                <a:latin typeface="Comic Sans MS" pitchFamily="66" charset="0"/>
              </a:endParaRPr>
            </a:p>
          </p:txBody>
        </p:sp>
        <p:sp>
          <p:nvSpPr>
            <p:cNvPr id="17" name="Oval 16"/>
            <p:cNvSpPr/>
            <p:nvPr/>
          </p:nvSpPr>
          <p:spPr bwMode="auto">
            <a:xfrm>
              <a:off x="2438400" y="4419600"/>
              <a:ext cx="228600" cy="228600"/>
            </a:xfrm>
            <a:prstGeom prst="ellipse">
              <a:avLst/>
            </a:prstGeom>
            <a:solidFill>
              <a:srgbClr val="0000FF"/>
            </a:solidFill>
            <a:ln w="57150"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en-US" sz="4400" b="1" i="0" u="none" strike="noStrike" cap="none" normalizeH="0" baseline="0" smtClean="0">
                <a:ln>
                  <a:noFill/>
                </a:ln>
                <a:solidFill>
                  <a:srgbClr val="FF0000"/>
                </a:solidFill>
                <a:effectLst/>
                <a:latin typeface="Comic Sans MS" pitchFamily="66" charset="0"/>
              </a:endParaRPr>
            </a:p>
          </p:txBody>
        </p:sp>
      </p:grpSp>
      <p:sp>
        <p:nvSpPr>
          <p:cNvPr id="18" name="TextBox 17"/>
          <p:cNvSpPr txBox="1"/>
          <p:nvPr/>
        </p:nvSpPr>
        <p:spPr>
          <a:xfrm>
            <a:off x="2360965" y="3505200"/>
            <a:ext cx="2457724"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Atom in Detector</a:t>
            </a:r>
            <a:endParaRPr lang="en-US" sz="2400" dirty="0">
              <a:latin typeface="Times New Roman" pitchFamily="18" charset="0"/>
              <a:cs typeface="Times New Roman" pitchFamily="18" charset="0"/>
            </a:endParaRPr>
          </a:p>
        </p:txBody>
      </p:sp>
      <p:sp>
        <p:nvSpPr>
          <p:cNvPr id="19" name="TextBox 18"/>
          <p:cNvSpPr txBox="1"/>
          <p:nvPr/>
        </p:nvSpPr>
        <p:spPr>
          <a:xfrm>
            <a:off x="2316567" y="4495800"/>
            <a:ext cx="2546530" cy="904863"/>
          </a:xfrm>
          <a:prstGeom prst="rect">
            <a:avLst/>
          </a:prstGeom>
          <a:noFill/>
        </p:spPr>
        <p:txBody>
          <a:bodyPr wrap="none" rtlCol="0">
            <a:spAutoFit/>
          </a:bodyPr>
          <a:lstStyle/>
          <a:p>
            <a:r>
              <a:rPr lang="en-US" sz="2400" dirty="0" smtClean="0">
                <a:latin typeface="Times New Roman" pitchFamily="18" charset="0"/>
                <a:cs typeface="Times New Roman" pitchFamily="18" charset="0"/>
              </a:rPr>
              <a:t>Low Temperature</a:t>
            </a:r>
          </a:p>
          <a:p>
            <a:r>
              <a:rPr lang="en-US" sz="2400" dirty="0" smtClean="0">
                <a:latin typeface="Times New Roman" pitchFamily="18" charset="0"/>
                <a:cs typeface="Times New Roman" pitchFamily="18" charset="0"/>
              </a:rPr>
              <a:t>Detector</a:t>
            </a:r>
            <a:endParaRPr lang="en-US" sz="2400" dirty="0">
              <a:latin typeface="Times New Roman" pitchFamily="18" charset="0"/>
              <a:cs typeface="Times New Roman" pitchFamily="18" charset="0"/>
            </a:endParaRPr>
          </a:p>
        </p:txBody>
      </p:sp>
      <p:sp>
        <p:nvSpPr>
          <p:cNvPr id="20" name="Oval Callout 19"/>
          <p:cNvSpPr/>
          <p:nvPr/>
        </p:nvSpPr>
        <p:spPr bwMode="auto">
          <a:xfrm>
            <a:off x="3276600" y="2189480"/>
            <a:ext cx="1965644" cy="1081980"/>
          </a:xfrm>
          <a:prstGeom prst="wedgeEllipseCallout">
            <a:avLst>
              <a:gd name="adj1" fmla="val -72669"/>
              <a:gd name="adj2" fmla="val 130393"/>
            </a:avLst>
          </a:prstGeom>
          <a:solidFill>
            <a:srgbClr val="FFFF00"/>
          </a:solidFill>
          <a:ln w="57150" cap="flat" cmpd="sng" algn="ctr">
            <a:solidFill>
              <a:srgbClr val="0000FF"/>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20000"/>
              </a:spcBef>
              <a:spcAft>
                <a:spcPct val="0"/>
              </a:spcAft>
              <a:buClrTx/>
              <a:buSzTx/>
              <a:buFontTx/>
              <a:buNone/>
              <a:tabLst/>
            </a:pPr>
            <a:r>
              <a:rPr kumimoji="0" lang="en-US" sz="4400" b="1" i="0" u="none" strike="noStrike" cap="none" normalizeH="0" baseline="0" dirty="0" smtClean="0">
                <a:ln>
                  <a:noFill/>
                </a:ln>
                <a:solidFill>
                  <a:srgbClr val="FF0000"/>
                </a:solidFill>
                <a:effectLst/>
                <a:latin typeface="Times New Roman" pitchFamily="18" charset="0"/>
                <a:cs typeface="Times New Roman" pitchFamily="18" charset="0"/>
              </a:rPr>
              <a:t>Ping</a:t>
            </a:r>
          </a:p>
        </p:txBody>
      </p:sp>
      <p:pic>
        <p:nvPicPr>
          <p:cNvPr id="21" name="Picture 2" descr="http://hepr8.physics.tamu.edu/toback/toback.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11520" y="3540760"/>
            <a:ext cx="1905000" cy="2362200"/>
          </a:xfrm>
          <a:prstGeom prst="rect">
            <a:avLst/>
          </a:prstGeom>
          <a:noFill/>
          <a:extLst>
            <a:ext uri="{909E8E84-426E-40DD-AFC4-6F175D3DCCD1}">
              <a14:hiddenFill xmlns:a14="http://schemas.microsoft.com/office/drawing/2010/main" xmlns="">
                <a:solidFill>
                  <a:srgbClr val="FFFFFF"/>
                </a:solidFill>
              </a14:hiddenFill>
            </a:ext>
          </a:extLst>
        </p:spPr>
      </p:pic>
      <p:sp>
        <p:nvSpPr>
          <p:cNvPr id="22" name="Cloud Callout 21"/>
          <p:cNvSpPr/>
          <p:nvPr/>
        </p:nvSpPr>
        <p:spPr bwMode="auto">
          <a:xfrm>
            <a:off x="6248400" y="1924397"/>
            <a:ext cx="3352800" cy="1077575"/>
          </a:xfrm>
          <a:prstGeom prst="cloudCallout">
            <a:avLst>
              <a:gd name="adj1" fmla="val -22940"/>
              <a:gd name="adj2" fmla="val 125657"/>
            </a:avLst>
          </a:prstGeom>
          <a:solidFill>
            <a:srgbClr val="FFFF00"/>
          </a:solidFill>
          <a:ln w="57150"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20000"/>
              </a:spcBef>
              <a:spcAft>
                <a:spcPct val="0"/>
              </a:spcAft>
              <a:buClrTx/>
              <a:buSzTx/>
              <a:buFontTx/>
              <a:buNone/>
              <a:tabLst/>
            </a:pPr>
            <a:r>
              <a:rPr lang="en-US" sz="2000" dirty="0" smtClean="0">
                <a:solidFill>
                  <a:schemeClr val="tx1"/>
                </a:solidFill>
                <a:latin typeface="Times New Roman" pitchFamily="18" charset="0"/>
                <a:cs typeface="Times New Roman" pitchFamily="18" charset="0"/>
              </a:rPr>
              <a:t>We</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saw it! Eureka!</a:t>
            </a:r>
          </a:p>
        </p:txBody>
      </p:sp>
      <p:sp>
        <p:nvSpPr>
          <p:cNvPr id="23" name="Rectangle 22"/>
          <p:cNvSpPr/>
          <p:nvPr/>
        </p:nvSpPr>
        <p:spPr>
          <a:xfrm>
            <a:off x="152400" y="6378714"/>
            <a:ext cx="9753600" cy="707886"/>
          </a:xfrm>
          <a:prstGeom prst="rect">
            <a:avLst/>
          </a:prstGeom>
        </p:spPr>
        <p:txBody>
          <a:bodyPr wrap="square">
            <a:spAutoFit/>
          </a:bodyPr>
          <a:lstStyle/>
          <a:p>
            <a:r>
              <a:rPr lang="en-US" sz="2000" dirty="0" smtClean="0">
                <a:solidFill>
                  <a:schemeClr val="tx1"/>
                </a:solidFill>
                <a:latin typeface="Times New Roman" pitchFamily="18" charset="0"/>
                <a:cs typeface="Times New Roman" pitchFamily="18" charset="0"/>
              </a:rPr>
              <a:t>https://www.youtube.com/watch?v=Xw-TrHv6vlQ&amp;list=UUvtJz9MYn_lxD4Fd4oTpugQ</a:t>
            </a:r>
            <a:endParaRPr lang="en-US" sz="2000" dirty="0">
              <a:solidFill>
                <a:schemeClr val="tx1"/>
              </a:solidFill>
              <a:latin typeface="Times New Roman" pitchFamily="18" charset="0"/>
              <a:cs typeface="Times New Roman" pitchFamily="18" charset="0"/>
            </a:endParaRPr>
          </a:p>
        </p:txBody>
      </p:sp>
      <p:sp>
        <p:nvSpPr>
          <p:cNvPr id="24" name="Date Placeholder 3"/>
          <p:cNvSpPr>
            <a:spLocks noGrp="1"/>
          </p:cNvSpPr>
          <p:nvPr>
            <p:ph type="dt" sz="half" idx="10"/>
          </p:nvPr>
        </p:nvSpPr>
        <p:spPr>
          <a:xfrm>
            <a:off x="457200" y="7158038"/>
            <a:ext cx="2392363" cy="517525"/>
          </a:xfrm>
        </p:spPr>
        <p:txBody>
          <a:bodyPr/>
          <a:lstStyle/>
          <a:p>
            <a:r>
              <a:rPr lang="en-US" dirty="0" smtClean="0"/>
              <a:t>April 2015</a:t>
            </a:r>
          </a:p>
          <a:p>
            <a:r>
              <a:rPr lang="en-US" dirty="0" err="1" smtClean="0"/>
              <a:t>TedX</a:t>
            </a:r>
            <a:r>
              <a:rPr lang="en-US" dirty="0" smtClean="0"/>
              <a:t> TAMU</a:t>
            </a:r>
          </a:p>
          <a:p>
            <a:endParaRPr lang="en-US" dirty="0"/>
          </a:p>
        </p:txBody>
      </p:sp>
      <p:sp>
        <p:nvSpPr>
          <p:cNvPr id="25" name="Footer Placeholder 4"/>
          <p:cNvSpPr>
            <a:spLocks noGrp="1"/>
          </p:cNvSpPr>
          <p:nvPr>
            <p:ph type="ftr" sz="quarter" idx="11"/>
          </p:nvPr>
        </p:nvSpPr>
        <p:spPr>
          <a:xfrm>
            <a:off x="2590800" y="7148531"/>
            <a:ext cx="5181600" cy="517525"/>
          </a:xfrm>
        </p:spPr>
        <p:txBody>
          <a:bodyPr/>
          <a:lstStyle/>
          <a:p>
            <a:r>
              <a:rPr lang="en-US" smtClean="0"/>
              <a:t>David Toback</a:t>
            </a:r>
          </a:p>
          <a:p>
            <a:r>
              <a:rPr lang="en-US" smtClean="0"/>
              <a:t>Dark Matter and the Big Bang</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path" presetSubtype="0" fill="hold" grpId="1" nodeType="clickEffect">
                                  <p:stCondLst>
                                    <p:cond delay="0"/>
                                  </p:stCondLst>
                                  <p:childTnLst>
                                    <p:animMotion origin="layout" path="M -2.42424E-6 4.31373E-6 L 0.17803 0.2696 " pathEditMode="relative" rAng="0" ptsTypes="AA">
                                      <p:cBhvr>
                                        <p:cTn id="22" dur="1000" fill="hold"/>
                                        <p:tgtEl>
                                          <p:spTgt spid="8"/>
                                        </p:tgtEl>
                                        <p:attrNameLst>
                                          <p:attrName>ppt_x</p:attrName>
                                          <p:attrName>ppt_y</p:attrName>
                                        </p:attrNameLst>
                                      </p:cBhvr>
                                      <p:rCtr x="8902" y="13480"/>
                                    </p:animMotion>
                                  </p:childTnLst>
                                </p:cTn>
                              </p:par>
                            </p:childTnLst>
                          </p:cTn>
                        </p:par>
                        <p:par>
                          <p:cTn id="23" fill="hold">
                            <p:stCondLst>
                              <p:cond delay="1000"/>
                            </p:stCondLst>
                            <p:childTnLst>
                              <p:par>
                                <p:cTn id="24" presetID="1" presetClass="entr" presetSubtype="0"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childTnLst>
                          </p:cTn>
                        </p:par>
                        <p:par>
                          <p:cTn id="26" fill="hold">
                            <p:stCondLst>
                              <p:cond delay="1000"/>
                            </p:stCondLst>
                            <p:childTnLst>
                              <p:par>
                                <p:cTn id="27" presetID="42" presetClass="path" presetSubtype="0" fill="hold" grpId="2" nodeType="afterEffect">
                                  <p:stCondLst>
                                    <p:cond delay="0"/>
                                  </p:stCondLst>
                                  <p:childTnLst>
                                    <p:animMotion origin="layout" path="M 0.17803 0.26961 L -0.09469 0.61274 " pathEditMode="relative" rAng="0" ptsTypes="AA">
                                      <p:cBhvr>
                                        <p:cTn id="28" dur="1000" fill="hold"/>
                                        <p:tgtEl>
                                          <p:spTgt spid="8"/>
                                        </p:tgtEl>
                                        <p:attrNameLst>
                                          <p:attrName>ppt_x</p:attrName>
                                          <p:attrName>ppt_y</p:attrName>
                                        </p:attrNameLst>
                                      </p:cBhvr>
                                      <p:rCtr x="-13636" y="17157"/>
                                    </p:animMotion>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8" grpId="2" animBg="1"/>
      <p:bldP spid="9" grpId="0"/>
      <p:bldP spid="18" grpId="0"/>
      <p:bldP spid="19" grpId="0"/>
      <p:bldP spid="20" grpId="0" animBg="1"/>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lnSpcReduction="10000"/>
          </a:bodyPr>
          <a:lstStyle/>
          <a:p>
            <a:r>
              <a:rPr lang="en-US" altLang="en-US" dirty="0" smtClean="0"/>
              <a:t>It’s an incredibly exciting time to be a scientist!</a:t>
            </a:r>
          </a:p>
          <a:p>
            <a:r>
              <a:rPr lang="en-US" altLang="en-US" dirty="0" smtClean="0">
                <a:solidFill>
                  <a:srgbClr val="0000FF"/>
                </a:solidFill>
              </a:rPr>
              <a:t>There is a very </a:t>
            </a:r>
            <a:r>
              <a:rPr lang="en-US" altLang="en-US" smtClean="0">
                <a:solidFill>
                  <a:srgbClr val="0000FF"/>
                </a:solidFill>
              </a:rPr>
              <a:t>real possibility that </a:t>
            </a:r>
            <a:r>
              <a:rPr lang="en-US" altLang="en-US" dirty="0" smtClean="0">
                <a:solidFill>
                  <a:srgbClr val="0000FF"/>
                </a:solidFill>
              </a:rPr>
              <a:t>Astronomy, Cosmology and Particle Physics are all coming together at the right time</a:t>
            </a:r>
          </a:p>
          <a:p>
            <a:r>
              <a:rPr lang="en-US" altLang="en-US" dirty="0" smtClean="0"/>
              <a:t>Perhaps we understand the role of Dark Matter in the Universe since the Big Bang!</a:t>
            </a:r>
          </a:p>
          <a:p>
            <a:r>
              <a:rPr lang="en-US" altLang="en-US" dirty="0" smtClean="0"/>
              <a:t>If our understanding is correct, a major discovery may be just around the corner!</a:t>
            </a:r>
          </a:p>
          <a:p>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pPr/>
              <a:t>15</a:t>
            </a:fld>
            <a:endParaRPr lang="en-US" dirty="0"/>
          </a:p>
        </p:txBody>
      </p:sp>
      <p:sp>
        <p:nvSpPr>
          <p:cNvPr id="7" name="Date Placeholder 3"/>
          <p:cNvSpPr>
            <a:spLocks noGrp="1"/>
          </p:cNvSpPr>
          <p:nvPr>
            <p:ph type="dt" sz="half" idx="10"/>
          </p:nvPr>
        </p:nvSpPr>
        <p:spPr>
          <a:xfrm>
            <a:off x="457200" y="7158038"/>
            <a:ext cx="2392363" cy="517525"/>
          </a:xfrm>
        </p:spPr>
        <p:txBody>
          <a:bodyPr/>
          <a:lstStyle/>
          <a:p>
            <a:r>
              <a:rPr lang="en-US" dirty="0" smtClean="0"/>
              <a:t>April 2015</a:t>
            </a:r>
          </a:p>
          <a:p>
            <a:r>
              <a:rPr lang="en-US" dirty="0" err="1" smtClean="0"/>
              <a:t>TedX</a:t>
            </a:r>
            <a:r>
              <a:rPr lang="en-US" dirty="0" smtClean="0"/>
              <a:t> TAMU</a:t>
            </a:r>
          </a:p>
          <a:p>
            <a:endParaRPr lang="en-US" dirty="0"/>
          </a:p>
        </p:txBody>
      </p:sp>
      <p:sp>
        <p:nvSpPr>
          <p:cNvPr id="8" name="Footer Placeholder 4"/>
          <p:cNvSpPr>
            <a:spLocks noGrp="1"/>
          </p:cNvSpPr>
          <p:nvPr>
            <p:ph type="ftr" sz="quarter" idx="11"/>
          </p:nvPr>
        </p:nvSpPr>
        <p:spPr>
          <a:xfrm>
            <a:off x="2590800" y="7148531"/>
            <a:ext cx="5181600" cy="517525"/>
          </a:xfrm>
        </p:spPr>
        <p:txBody>
          <a:bodyPr/>
          <a:lstStyle/>
          <a:p>
            <a:r>
              <a:rPr lang="en-US" smtClean="0"/>
              <a:t>David Toback</a:t>
            </a:r>
          </a:p>
          <a:p>
            <a:r>
              <a:rPr lang="en-US" smtClean="0"/>
              <a:t>Dark Matter and the Big Bang</a:t>
            </a:r>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sz="16600" dirty="0" smtClean="0"/>
              <a:t>Back up slides…</a:t>
            </a:r>
            <a:endParaRPr lang="en-US" sz="16600"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pPr/>
              <a:t>16</a:t>
            </a:fld>
            <a:endParaRPr lang="en-US" dirty="0"/>
          </a:p>
        </p:txBody>
      </p:sp>
      <p:sp>
        <p:nvSpPr>
          <p:cNvPr id="7" name="Date Placeholder 3"/>
          <p:cNvSpPr>
            <a:spLocks noGrp="1"/>
          </p:cNvSpPr>
          <p:nvPr>
            <p:ph type="dt" sz="half" idx="10"/>
          </p:nvPr>
        </p:nvSpPr>
        <p:spPr>
          <a:xfrm>
            <a:off x="457200" y="7158038"/>
            <a:ext cx="2392363" cy="517525"/>
          </a:xfrm>
        </p:spPr>
        <p:txBody>
          <a:bodyPr/>
          <a:lstStyle/>
          <a:p>
            <a:r>
              <a:rPr lang="en-US" dirty="0" smtClean="0"/>
              <a:t>April 2015</a:t>
            </a:r>
          </a:p>
          <a:p>
            <a:r>
              <a:rPr lang="en-US" dirty="0" err="1" smtClean="0"/>
              <a:t>TedX</a:t>
            </a:r>
            <a:r>
              <a:rPr lang="en-US" dirty="0" smtClean="0"/>
              <a:t> TAMU</a:t>
            </a:r>
          </a:p>
          <a:p>
            <a:endParaRPr lang="en-US" dirty="0"/>
          </a:p>
        </p:txBody>
      </p:sp>
      <p:sp>
        <p:nvSpPr>
          <p:cNvPr id="8" name="Footer Placeholder 4"/>
          <p:cNvSpPr>
            <a:spLocks noGrp="1"/>
          </p:cNvSpPr>
          <p:nvPr>
            <p:ph type="ftr" sz="quarter" idx="11"/>
          </p:nvPr>
        </p:nvSpPr>
        <p:spPr>
          <a:xfrm>
            <a:off x="2590800" y="7148531"/>
            <a:ext cx="5181600" cy="517525"/>
          </a:xfrm>
        </p:spPr>
        <p:txBody>
          <a:bodyPr/>
          <a:lstStyle/>
          <a:p>
            <a:r>
              <a:rPr lang="en-US" smtClean="0"/>
              <a:t>David Toback</a:t>
            </a:r>
          </a:p>
          <a:p>
            <a:r>
              <a:rPr lang="en-US" smtClean="0"/>
              <a:t>Dark Matter and the Big Bang</a:t>
            </a:r>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dirty="0" smtClean="0"/>
              <a:t>High energy physics, and the search for new particles, is in a golden age. With the LHC turning on soon, and ample evidence from telescopes and other astronomical observations that dark matter is likely to be a fundamental particle, a major discovery may be just around the corner. Cosmology may also provide important clues about how this elusive particle was created in the early universe. While there are many current ways in progress to detect it, and determine its nature, none have been successful. In this talk, I’ll take a step back and share thoughts on these searches since every so often it’s useful to consider what we don’t know, and what we know for sure that just </a:t>
            </a:r>
            <a:r>
              <a:rPr lang="en-US" dirty="0" err="1" smtClean="0"/>
              <a:t>ain’t</a:t>
            </a:r>
            <a:r>
              <a:rPr lang="en-US" dirty="0" smtClean="0"/>
              <a:t> so. </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pPr/>
              <a:t>17</a:t>
            </a:fld>
            <a:endParaRPr lang="en-US" dirty="0"/>
          </a:p>
        </p:txBody>
      </p:sp>
      <p:sp>
        <p:nvSpPr>
          <p:cNvPr id="7" name="Date Placeholder 3"/>
          <p:cNvSpPr>
            <a:spLocks noGrp="1"/>
          </p:cNvSpPr>
          <p:nvPr>
            <p:ph type="dt" sz="half" idx="10"/>
          </p:nvPr>
        </p:nvSpPr>
        <p:spPr>
          <a:xfrm>
            <a:off x="457200" y="7158038"/>
            <a:ext cx="2392363" cy="517525"/>
          </a:xfrm>
        </p:spPr>
        <p:txBody>
          <a:bodyPr/>
          <a:lstStyle/>
          <a:p>
            <a:r>
              <a:rPr lang="en-US" dirty="0" smtClean="0"/>
              <a:t>April 2015</a:t>
            </a:r>
          </a:p>
          <a:p>
            <a:r>
              <a:rPr lang="en-US" dirty="0" err="1" smtClean="0"/>
              <a:t>TedX</a:t>
            </a:r>
            <a:r>
              <a:rPr lang="en-US" dirty="0" smtClean="0"/>
              <a:t> TAMU</a:t>
            </a:r>
          </a:p>
          <a:p>
            <a:endParaRPr lang="en-US" dirty="0"/>
          </a:p>
        </p:txBody>
      </p:sp>
      <p:sp>
        <p:nvSpPr>
          <p:cNvPr id="8" name="Footer Placeholder 4"/>
          <p:cNvSpPr>
            <a:spLocks noGrp="1"/>
          </p:cNvSpPr>
          <p:nvPr>
            <p:ph type="ftr" sz="quarter" idx="11"/>
          </p:nvPr>
        </p:nvSpPr>
        <p:spPr>
          <a:xfrm>
            <a:off x="2590800" y="7148531"/>
            <a:ext cx="5181600" cy="517525"/>
          </a:xfrm>
        </p:spPr>
        <p:txBody>
          <a:bodyPr/>
          <a:lstStyle/>
          <a:p>
            <a:r>
              <a:rPr lang="en-US" smtClean="0"/>
              <a:t>David Toback</a:t>
            </a:r>
          </a:p>
          <a:p>
            <a:r>
              <a:rPr lang="en-US" smtClean="0"/>
              <a:t>Dark Matter and the Big Bang</a:t>
            </a:r>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Overview</a:t>
            </a:r>
            <a:endParaRPr lang="en-US" i="1"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We live in a time of remarkable scientific understanding</a:t>
            </a:r>
          </a:p>
          <a:p>
            <a:pPr>
              <a:buNone/>
            </a:pPr>
            <a:r>
              <a:rPr lang="en-US" dirty="0" smtClean="0"/>
              <a:t>Scientists are arrogant/crazy enough to think that it may be possible to solve major problems in </a:t>
            </a:r>
            <a:r>
              <a:rPr lang="en-US" u="sng" dirty="0" smtClean="0"/>
              <a:t>Astronomy</a:t>
            </a:r>
            <a:r>
              <a:rPr lang="en-US" dirty="0" smtClean="0"/>
              <a:t>, </a:t>
            </a:r>
            <a:r>
              <a:rPr lang="en-US" u="sng" dirty="0" smtClean="0"/>
              <a:t>Cosmology</a:t>
            </a:r>
            <a:r>
              <a:rPr lang="en-US" dirty="0" smtClean="0"/>
              <a:t> and </a:t>
            </a:r>
            <a:r>
              <a:rPr lang="en-US" u="sng" dirty="0" smtClean="0"/>
              <a:t>Particle Physics</a:t>
            </a:r>
            <a:r>
              <a:rPr lang="en-US" dirty="0" smtClean="0"/>
              <a:t> with a single discovery that ties all three together</a:t>
            </a:r>
            <a:endParaRPr lang="en-US" dirty="0" smtClean="0">
              <a:solidFill>
                <a:srgbClr val="0000FF"/>
              </a:solidFill>
            </a:endParaRPr>
          </a:p>
          <a:p>
            <a:pPr>
              <a:buNone/>
            </a:pPr>
            <a:r>
              <a:rPr lang="en-US" i="1" dirty="0" smtClean="0">
                <a:solidFill>
                  <a:srgbClr val="0000FF"/>
                </a:solidFill>
              </a:rPr>
              <a:t>Idea: Dark Matter is a </a:t>
            </a:r>
            <a:r>
              <a:rPr lang="en-US" i="1" dirty="0" smtClean="0">
                <a:solidFill>
                  <a:srgbClr val="0000FF"/>
                </a:solidFill>
              </a:rPr>
              <a:t>new particle </a:t>
            </a:r>
            <a:r>
              <a:rPr lang="en-US" i="1" dirty="0" smtClean="0">
                <a:solidFill>
                  <a:srgbClr val="0000FF"/>
                </a:solidFill>
              </a:rPr>
              <a:t>that was created right after the Big Bang and has had a major impact on the evolution of the Universe and the stuff in it</a:t>
            </a:r>
          </a:p>
          <a:p>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pPr/>
              <a:t>2</a:t>
            </a:fld>
            <a:endParaRPr lang="en-US" dirty="0"/>
          </a:p>
        </p:txBody>
      </p:sp>
      <p:sp>
        <p:nvSpPr>
          <p:cNvPr id="7" name="Date Placeholder 3"/>
          <p:cNvSpPr>
            <a:spLocks noGrp="1"/>
          </p:cNvSpPr>
          <p:nvPr>
            <p:ph type="dt" sz="half" idx="10"/>
          </p:nvPr>
        </p:nvSpPr>
        <p:spPr>
          <a:xfrm>
            <a:off x="457200" y="7158038"/>
            <a:ext cx="2392363" cy="517525"/>
          </a:xfrm>
        </p:spPr>
        <p:txBody>
          <a:bodyPr/>
          <a:lstStyle/>
          <a:p>
            <a:r>
              <a:rPr lang="en-US" dirty="0" smtClean="0"/>
              <a:t>April 2015</a:t>
            </a:r>
          </a:p>
          <a:p>
            <a:r>
              <a:rPr lang="en-US" dirty="0" err="1" smtClean="0"/>
              <a:t>TedX</a:t>
            </a:r>
            <a:r>
              <a:rPr lang="en-US" dirty="0" smtClean="0"/>
              <a:t> TAMU</a:t>
            </a:r>
          </a:p>
          <a:p>
            <a:endParaRPr lang="en-US" dirty="0"/>
          </a:p>
        </p:txBody>
      </p:sp>
      <p:sp>
        <p:nvSpPr>
          <p:cNvPr id="8" name="Footer Placeholder 4"/>
          <p:cNvSpPr>
            <a:spLocks noGrp="1"/>
          </p:cNvSpPr>
          <p:nvPr>
            <p:ph type="ftr" sz="quarter" idx="11"/>
          </p:nvPr>
        </p:nvSpPr>
        <p:spPr>
          <a:xfrm>
            <a:off x="2590800" y="7148531"/>
            <a:ext cx="5181600" cy="517525"/>
          </a:xfrm>
        </p:spPr>
        <p:txBody>
          <a:bodyPr/>
          <a:lstStyle/>
          <a:p>
            <a:r>
              <a:rPr lang="en-US" smtClean="0"/>
              <a:t>David Toback</a:t>
            </a:r>
          </a:p>
          <a:p>
            <a:r>
              <a:rPr lang="en-US" smtClean="0"/>
              <a:t>Dark Matter and the Big Bang</a:t>
            </a: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a:t>
            </a:r>
            <a:endParaRPr lang="en-US" dirty="0"/>
          </a:p>
        </p:txBody>
      </p:sp>
      <p:sp>
        <p:nvSpPr>
          <p:cNvPr id="3" name="Content Placeholder 2"/>
          <p:cNvSpPr>
            <a:spLocks noGrp="1"/>
          </p:cNvSpPr>
          <p:nvPr>
            <p:ph idx="1"/>
          </p:nvPr>
        </p:nvSpPr>
        <p:spPr/>
        <p:txBody>
          <a:bodyPr/>
          <a:lstStyle/>
          <a:p>
            <a:pPr>
              <a:buNone/>
            </a:pPr>
            <a:r>
              <a:rPr lang="en-US" sz="3200" dirty="0" smtClean="0"/>
              <a:t>(Apologies for the simplistic definitions)</a:t>
            </a:r>
            <a:endParaRPr lang="en-US" dirty="0" smtClean="0"/>
          </a:p>
          <a:p>
            <a:r>
              <a:rPr lang="en-US" u="sng" dirty="0" smtClean="0">
                <a:solidFill>
                  <a:srgbClr val="0000FF"/>
                </a:solidFill>
              </a:rPr>
              <a:t>Astronomy</a:t>
            </a:r>
            <a:r>
              <a:rPr lang="en-US" dirty="0" smtClean="0"/>
              <a:t> is the study of things we can see through telescopes… Stuff in Universe (space)</a:t>
            </a:r>
          </a:p>
          <a:p>
            <a:r>
              <a:rPr lang="en-US" u="sng" dirty="0" smtClean="0">
                <a:solidFill>
                  <a:srgbClr val="0000FF"/>
                </a:solidFill>
              </a:rPr>
              <a:t>Cosmology</a:t>
            </a:r>
            <a:r>
              <a:rPr lang="en-US" dirty="0" smtClean="0"/>
              <a:t> is about trying to understand the origin and evolution of the Universe</a:t>
            </a:r>
          </a:p>
          <a:p>
            <a:r>
              <a:rPr lang="en-US" u="sng" dirty="0" smtClean="0">
                <a:solidFill>
                  <a:srgbClr val="0000FF"/>
                </a:solidFill>
              </a:rPr>
              <a:t>Particle Physics</a:t>
            </a:r>
            <a:r>
              <a:rPr lang="en-US" dirty="0" smtClean="0">
                <a:solidFill>
                  <a:srgbClr val="0000FF"/>
                </a:solidFill>
              </a:rPr>
              <a:t> </a:t>
            </a:r>
            <a:r>
              <a:rPr lang="en-US" dirty="0" smtClean="0"/>
              <a:t>is about trying to understand the smallest things that make up the stuff in the Universe</a:t>
            </a:r>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pPr/>
              <a:t>3</a:t>
            </a:fld>
            <a:endParaRPr lang="en-US" dirty="0"/>
          </a:p>
        </p:txBody>
      </p:sp>
      <p:sp>
        <p:nvSpPr>
          <p:cNvPr id="7" name="Date Placeholder 3"/>
          <p:cNvSpPr>
            <a:spLocks noGrp="1"/>
          </p:cNvSpPr>
          <p:nvPr>
            <p:ph type="dt" sz="half" idx="10"/>
          </p:nvPr>
        </p:nvSpPr>
        <p:spPr>
          <a:xfrm>
            <a:off x="457200" y="7158038"/>
            <a:ext cx="2392363" cy="517525"/>
          </a:xfrm>
        </p:spPr>
        <p:txBody>
          <a:bodyPr/>
          <a:lstStyle/>
          <a:p>
            <a:r>
              <a:rPr lang="en-US" dirty="0" smtClean="0"/>
              <a:t>April 2015</a:t>
            </a:r>
          </a:p>
          <a:p>
            <a:r>
              <a:rPr lang="en-US" dirty="0" err="1" smtClean="0"/>
              <a:t>TedX</a:t>
            </a:r>
            <a:r>
              <a:rPr lang="en-US" dirty="0" smtClean="0"/>
              <a:t> TAMU</a:t>
            </a:r>
          </a:p>
          <a:p>
            <a:endParaRPr lang="en-US" dirty="0"/>
          </a:p>
        </p:txBody>
      </p:sp>
      <p:sp>
        <p:nvSpPr>
          <p:cNvPr id="8" name="Footer Placeholder 4"/>
          <p:cNvSpPr>
            <a:spLocks noGrp="1"/>
          </p:cNvSpPr>
          <p:nvPr>
            <p:ph type="ftr" sz="quarter" idx="11"/>
          </p:nvPr>
        </p:nvSpPr>
        <p:spPr>
          <a:xfrm>
            <a:off x="2590800" y="7148531"/>
            <a:ext cx="5181600" cy="517525"/>
          </a:xfrm>
        </p:spPr>
        <p:txBody>
          <a:bodyPr/>
          <a:lstStyle/>
          <a:p>
            <a:r>
              <a:rPr lang="en-US" smtClean="0"/>
              <a:t>David Toback</a:t>
            </a:r>
          </a:p>
          <a:p>
            <a:r>
              <a:rPr lang="en-US" smtClean="0"/>
              <a:t>Dark Matter and the Big Bang</a:t>
            </a:r>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“Dark Matter”</a:t>
            </a:r>
            <a:endParaRPr lang="en-US" dirty="0"/>
          </a:p>
        </p:txBody>
      </p:sp>
      <p:sp>
        <p:nvSpPr>
          <p:cNvPr id="3" name="Content Placeholder 2"/>
          <p:cNvSpPr>
            <a:spLocks noGrp="1"/>
          </p:cNvSpPr>
          <p:nvPr>
            <p:ph idx="1"/>
          </p:nvPr>
        </p:nvSpPr>
        <p:spPr/>
        <p:txBody>
          <a:bodyPr>
            <a:normAutofit fontScale="92500"/>
          </a:bodyPr>
          <a:lstStyle/>
          <a:p>
            <a:r>
              <a:rPr lang="en-US" dirty="0" smtClean="0"/>
              <a:t>As early as the 1930’s astronomers looking at galaxies realized that something was amiss</a:t>
            </a:r>
          </a:p>
          <a:p>
            <a:r>
              <a:rPr lang="en-US" dirty="0" smtClean="0"/>
              <a:t>They knew enough about gravity (from Newton and Einstein) to know that the stars moving in galaxies were moving so fast that the mass of the other stars wasn’t enough to keep them in orbit</a:t>
            </a:r>
          </a:p>
          <a:p>
            <a:r>
              <a:rPr lang="en-US" dirty="0" smtClean="0"/>
              <a:t>There was a lot of mass, or matter, out there that we couldn’t see. In other words it was “dark”</a:t>
            </a:r>
            <a:endParaRPr lang="en-US" dirty="0"/>
          </a:p>
        </p:txBody>
      </p:sp>
      <p:sp>
        <p:nvSpPr>
          <p:cNvPr id="4" name="Date Placeholder 3"/>
          <p:cNvSpPr>
            <a:spLocks noGrp="1"/>
          </p:cNvSpPr>
          <p:nvPr>
            <p:ph type="dt" sz="half" idx="10"/>
          </p:nvPr>
        </p:nvSpPr>
        <p:spPr/>
        <p:txBody>
          <a:bodyPr/>
          <a:lstStyle/>
          <a:p>
            <a:r>
              <a:rPr lang="en-US" dirty="0" smtClean="0"/>
              <a:t>April 2015</a:t>
            </a:r>
          </a:p>
          <a:p>
            <a:r>
              <a:rPr lang="en-US" dirty="0" err="1" smtClean="0"/>
              <a:t>TedX</a:t>
            </a:r>
            <a:r>
              <a:rPr lang="en-US" dirty="0" smtClean="0"/>
              <a:t> TAMU</a:t>
            </a:r>
          </a:p>
          <a:p>
            <a:endParaRPr lang="en-US" dirty="0"/>
          </a:p>
        </p:txBody>
      </p:sp>
      <p:sp>
        <p:nvSpPr>
          <p:cNvPr id="5" name="Footer Placeholder 4"/>
          <p:cNvSpPr>
            <a:spLocks noGrp="1"/>
          </p:cNvSpPr>
          <p:nvPr>
            <p:ph type="ftr" sz="quarter" idx="11"/>
          </p:nvPr>
        </p:nvSpPr>
        <p:spPr/>
        <p:txBody>
          <a:bodyPr/>
          <a:lstStyle/>
          <a:p>
            <a:r>
              <a:rPr lang="en-US" smtClean="0"/>
              <a:t>David Toback</a:t>
            </a:r>
          </a:p>
          <a:p>
            <a:r>
              <a:rPr lang="en-US" smtClean="0"/>
              <a:t>Dark Matter and the Big Bang</a:t>
            </a:r>
            <a:endParaRPr lang="en-US" dirty="0" smtClean="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pPr/>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Fun </a:t>
            </a:r>
            <a:r>
              <a:rPr lang="en-US" sz="4000" dirty="0" smtClean="0"/>
              <a:t>Recent Evidence </a:t>
            </a:r>
            <a:r>
              <a:rPr lang="en-US" sz="4000" dirty="0" smtClean="0"/>
              <a:t>that Dark Matter is a particle from Colliding Clusters of Galaxies</a:t>
            </a:r>
            <a:endParaRPr lang="en-US" sz="4000"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pPr/>
              <a:t>5</a:t>
            </a:fld>
            <a:endParaRPr lang="en-US" dirty="0"/>
          </a:p>
        </p:txBody>
      </p:sp>
      <p:pic>
        <p:nvPicPr>
          <p:cNvPr id="7" name="Picture 4" descr="Dark Matte from Galaxy Collision"/>
          <p:cNvPicPr>
            <a:picLocks noChangeAspect="1" noChangeArrowheads="1"/>
          </p:cNvPicPr>
          <p:nvPr/>
        </p:nvPicPr>
        <p:blipFill>
          <a:blip r:embed="rId2" cstate="print"/>
          <a:srcRect/>
          <a:stretch>
            <a:fillRect/>
          </a:stretch>
        </p:blipFill>
        <p:spPr>
          <a:xfrm>
            <a:off x="2362200" y="2781300"/>
            <a:ext cx="5562600" cy="3924300"/>
          </a:xfrm>
          <a:prstGeom prst="rect">
            <a:avLst/>
          </a:prstGeom>
          <a:noFill/>
        </p:spPr>
      </p:pic>
      <p:sp>
        <p:nvSpPr>
          <p:cNvPr id="8" name="Text Box 5"/>
          <p:cNvSpPr txBox="1">
            <a:spLocks noChangeArrowheads="1"/>
          </p:cNvSpPr>
          <p:nvPr/>
        </p:nvSpPr>
        <p:spPr bwMode="auto">
          <a:xfrm>
            <a:off x="-76200" y="1415094"/>
            <a:ext cx="6096000" cy="1175706"/>
          </a:xfrm>
          <a:prstGeom prst="rect">
            <a:avLst/>
          </a:prstGeom>
          <a:noFill/>
          <a:ln w="57150" algn="ctr">
            <a:noFill/>
            <a:miter lim="800000"/>
            <a:headEnd/>
            <a:tailEnd/>
          </a:ln>
        </p:spPr>
        <p:txBody>
          <a:bodyPr wrap="square">
            <a:spAutoFit/>
          </a:bodyPr>
          <a:lstStyle/>
          <a:p>
            <a:r>
              <a:rPr lang="en-US" sz="3200" dirty="0">
                <a:solidFill>
                  <a:srgbClr val="0000FF"/>
                </a:solidFill>
                <a:latin typeface="Times New Roman" pitchFamily="18" charset="0"/>
                <a:cs typeface="Times New Roman" pitchFamily="18" charset="0"/>
              </a:rPr>
              <a:t>Blue is the part from </a:t>
            </a:r>
            <a:r>
              <a:rPr lang="en-US" sz="3200" dirty="0" smtClean="0">
                <a:solidFill>
                  <a:srgbClr val="0000FF"/>
                </a:solidFill>
                <a:latin typeface="Times New Roman" pitchFamily="18" charset="0"/>
                <a:cs typeface="Times New Roman" pitchFamily="18" charset="0"/>
              </a:rPr>
              <a:t>lensing only</a:t>
            </a:r>
            <a:endParaRPr lang="en-US" sz="3200" dirty="0">
              <a:solidFill>
                <a:srgbClr val="0000FF"/>
              </a:solidFill>
              <a:latin typeface="Times New Roman" pitchFamily="18" charset="0"/>
              <a:cs typeface="Times New Roman" pitchFamily="18" charset="0"/>
            </a:endParaRPr>
          </a:p>
          <a:p>
            <a:r>
              <a:rPr lang="en-US" sz="3200" dirty="0">
                <a:solidFill>
                  <a:srgbClr val="0000FF"/>
                </a:solidFill>
                <a:latin typeface="Times New Roman" pitchFamily="18" charset="0"/>
                <a:cs typeface="Times New Roman" pitchFamily="18" charset="0"/>
              </a:rPr>
              <a:t>“Fast </a:t>
            </a:r>
            <a:r>
              <a:rPr lang="en-US" sz="3200" dirty="0">
                <a:solidFill>
                  <a:srgbClr val="0000FF"/>
                </a:solidFill>
                <a:latin typeface="Times New Roman" pitchFamily="18" charset="0"/>
                <a:cs typeface="Times New Roman" pitchFamily="18" charset="0"/>
                <a:sym typeface="Wingdings" pitchFamily="2" charset="2"/>
              </a:rPr>
              <a:t></a:t>
            </a:r>
            <a:r>
              <a:rPr lang="en-US" sz="3200" dirty="0">
                <a:solidFill>
                  <a:srgbClr val="0000FF"/>
                </a:solidFill>
                <a:latin typeface="Times New Roman" pitchFamily="18" charset="0"/>
                <a:cs typeface="Times New Roman" pitchFamily="18" charset="0"/>
              </a:rPr>
              <a:t> Dark Matter”</a:t>
            </a:r>
          </a:p>
        </p:txBody>
      </p:sp>
      <p:sp>
        <p:nvSpPr>
          <p:cNvPr id="9" name="Line 6"/>
          <p:cNvSpPr>
            <a:spLocks noChangeShapeType="1"/>
          </p:cNvSpPr>
          <p:nvPr/>
        </p:nvSpPr>
        <p:spPr bwMode="auto">
          <a:xfrm>
            <a:off x="3124200" y="2438400"/>
            <a:ext cx="685800" cy="2057400"/>
          </a:xfrm>
          <a:prstGeom prst="line">
            <a:avLst/>
          </a:prstGeom>
          <a:noFill/>
          <a:ln w="76200">
            <a:solidFill>
              <a:srgbClr val="0000FF"/>
            </a:solidFill>
            <a:round/>
            <a:headEnd/>
            <a:tailEnd type="triangle" w="med" len="med"/>
          </a:ln>
        </p:spPr>
        <p:txBody>
          <a:bodyPr wrap="none" anchor="ctr"/>
          <a:lstStyle/>
          <a:p>
            <a:endParaRPr lang="en-US">
              <a:latin typeface="Times New Roman" pitchFamily="18" charset="0"/>
              <a:cs typeface="Times New Roman" pitchFamily="18" charset="0"/>
            </a:endParaRPr>
          </a:p>
        </p:txBody>
      </p:sp>
      <p:sp>
        <p:nvSpPr>
          <p:cNvPr id="10" name="Text Box 9"/>
          <p:cNvSpPr txBox="1">
            <a:spLocks noChangeArrowheads="1"/>
          </p:cNvSpPr>
          <p:nvPr/>
        </p:nvSpPr>
        <p:spPr bwMode="auto">
          <a:xfrm>
            <a:off x="6172200" y="1219200"/>
            <a:ext cx="3962400" cy="1668149"/>
          </a:xfrm>
          <a:prstGeom prst="rect">
            <a:avLst/>
          </a:prstGeom>
          <a:noFill/>
          <a:ln w="57150" algn="ctr">
            <a:noFill/>
            <a:miter lim="800000"/>
            <a:headEnd/>
            <a:tailEnd/>
          </a:ln>
        </p:spPr>
        <p:txBody>
          <a:bodyPr>
            <a:spAutoFit/>
          </a:bodyPr>
          <a:lstStyle/>
          <a:p>
            <a:r>
              <a:rPr lang="en-US" sz="3200" dirty="0">
                <a:latin typeface="Times New Roman" pitchFamily="18" charset="0"/>
                <a:cs typeface="Times New Roman" pitchFamily="18" charset="0"/>
              </a:rPr>
              <a:t>Red part from observing the light</a:t>
            </a:r>
          </a:p>
          <a:p>
            <a:r>
              <a:rPr lang="en-US" sz="3200" dirty="0">
                <a:latin typeface="Times New Roman" pitchFamily="18" charset="0"/>
                <a:cs typeface="Times New Roman" pitchFamily="18" charset="0"/>
              </a:rPr>
              <a:t>“Slow </a:t>
            </a:r>
            <a:r>
              <a:rPr lang="en-US" sz="3200" dirty="0">
                <a:latin typeface="Times New Roman" pitchFamily="18" charset="0"/>
                <a:cs typeface="Times New Roman" pitchFamily="18" charset="0"/>
                <a:sym typeface="Wingdings" pitchFamily="2" charset="2"/>
              </a:rPr>
              <a:t>Atoms</a:t>
            </a:r>
            <a:r>
              <a:rPr lang="en-US" sz="3200" dirty="0">
                <a:latin typeface="Times New Roman" pitchFamily="18" charset="0"/>
                <a:cs typeface="Times New Roman" pitchFamily="18" charset="0"/>
              </a:rPr>
              <a:t>”</a:t>
            </a:r>
          </a:p>
        </p:txBody>
      </p:sp>
      <p:sp>
        <p:nvSpPr>
          <p:cNvPr id="11" name="Line 10"/>
          <p:cNvSpPr>
            <a:spLocks noChangeShapeType="1"/>
          </p:cNvSpPr>
          <p:nvPr/>
        </p:nvSpPr>
        <p:spPr bwMode="auto">
          <a:xfrm>
            <a:off x="3124200" y="2438400"/>
            <a:ext cx="3276600" cy="1752600"/>
          </a:xfrm>
          <a:prstGeom prst="line">
            <a:avLst/>
          </a:prstGeom>
          <a:noFill/>
          <a:ln w="76200">
            <a:solidFill>
              <a:srgbClr val="0000FF"/>
            </a:solidFill>
            <a:round/>
            <a:headEnd/>
            <a:tailEnd type="triangle" w="med" len="med"/>
          </a:ln>
        </p:spPr>
        <p:txBody>
          <a:bodyPr wrap="none" anchor="ctr"/>
          <a:lstStyle/>
          <a:p>
            <a:endParaRPr lang="en-US">
              <a:latin typeface="Times New Roman" pitchFamily="18" charset="0"/>
              <a:cs typeface="Times New Roman" pitchFamily="18" charset="0"/>
            </a:endParaRPr>
          </a:p>
        </p:txBody>
      </p:sp>
      <p:sp>
        <p:nvSpPr>
          <p:cNvPr id="12" name="Line 11"/>
          <p:cNvSpPr>
            <a:spLocks noChangeShapeType="1"/>
          </p:cNvSpPr>
          <p:nvPr/>
        </p:nvSpPr>
        <p:spPr bwMode="auto">
          <a:xfrm flipH="1">
            <a:off x="5029200" y="2819400"/>
            <a:ext cx="2514600" cy="1371600"/>
          </a:xfrm>
          <a:prstGeom prst="line">
            <a:avLst/>
          </a:prstGeom>
          <a:noFill/>
          <a:ln w="76200">
            <a:solidFill>
              <a:srgbClr val="FF0000"/>
            </a:solidFill>
            <a:round/>
            <a:headEnd/>
            <a:tailEnd type="triangle" w="med" len="med"/>
          </a:ln>
        </p:spPr>
        <p:txBody>
          <a:bodyPr wrap="none" anchor="ctr"/>
          <a:lstStyle/>
          <a:p>
            <a:endParaRPr lang="en-US">
              <a:latin typeface="Times New Roman" pitchFamily="18" charset="0"/>
              <a:cs typeface="Times New Roman" pitchFamily="18" charset="0"/>
            </a:endParaRPr>
          </a:p>
        </p:txBody>
      </p:sp>
      <p:sp>
        <p:nvSpPr>
          <p:cNvPr id="13" name="Line 12"/>
          <p:cNvSpPr>
            <a:spLocks noChangeShapeType="1"/>
          </p:cNvSpPr>
          <p:nvPr/>
        </p:nvSpPr>
        <p:spPr bwMode="auto">
          <a:xfrm flipH="1">
            <a:off x="6019800" y="2819400"/>
            <a:ext cx="1600200" cy="1524000"/>
          </a:xfrm>
          <a:prstGeom prst="line">
            <a:avLst/>
          </a:prstGeom>
          <a:noFill/>
          <a:ln w="76200">
            <a:solidFill>
              <a:srgbClr val="FF0000"/>
            </a:solidFill>
            <a:round/>
            <a:headEnd/>
            <a:tailEnd type="triangle" w="med" len="med"/>
          </a:ln>
        </p:spPr>
        <p:txBody>
          <a:bodyPr wrap="none" anchor="ctr"/>
          <a:lstStyle/>
          <a:p>
            <a:endParaRPr lang="en-US">
              <a:latin typeface="Times New Roman" pitchFamily="18" charset="0"/>
              <a:cs typeface="Times New Roman" pitchFamily="18" charset="0"/>
            </a:endParaRPr>
          </a:p>
        </p:txBody>
      </p:sp>
      <p:sp>
        <p:nvSpPr>
          <p:cNvPr id="15" name="Date Placeholder 3"/>
          <p:cNvSpPr>
            <a:spLocks noGrp="1"/>
          </p:cNvSpPr>
          <p:nvPr>
            <p:ph type="dt" sz="half" idx="10"/>
          </p:nvPr>
        </p:nvSpPr>
        <p:spPr>
          <a:xfrm>
            <a:off x="457200" y="7158038"/>
            <a:ext cx="2392363" cy="517525"/>
          </a:xfrm>
        </p:spPr>
        <p:txBody>
          <a:bodyPr/>
          <a:lstStyle/>
          <a:p>
            <a:r>
              <a:rPr lang="en-US" dirty="0" smtClean="0"/>
              <a:t>April 2015</a:t>
            </a:r>
          </a:p>
          <a:p>
            <a:r>
              <a:rPr lang="en-US" dirty="0" err="1" smtClean="0"/>
              <a:t>TedX</a:t>
            </a:r>
            <a:r>
              <a:rPr lang="en-US" dirty="0" smtClean="0"/>
              <a:t> TAMU</a:t>
            </a:r>
          </a:p>
          <a:p>
            <a:endParaRPr lang="en-US" dirty="0"/>
          </a:p>
        </p:txBody>
      </p:sp>
      <p:sp>
        <p:nvSpPr>
          <p:cNvPr id="16" name="Footer Placeholder 4"/>
          <p:cNvSpPr>
            <a:spLocks noGrp="1"/>
          </p:cNvSpPr>
          <p:nvPr>
            <p:ph type="ftr" sz="quarter" idx="11"/>
          </p:nvPr>
        </p:nvSpPr>
        <p:spPr>
          <a:xfrm>
            <a:off x="2590800" y="7148531"/>
            <a:ext cx="5181600" cy="517525"/>
          </a:xfrm>
        </p:spPr>
        <p:txBody>
          <a:bodyPr/>
          <a:lstStyle/>
          <a:p>
            <a:r>
              <a:rPr lang="en-US" smtClean="0"/>
              <a:t>David Toback</a:t>
            </a:r>
          </a:p>
          <a:p>
            <a:r>
              <a:rPr lang="en-US" smtClean="0"/>
              <a:t>Dark Matter and the Big Bang</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1+#ppt_w/2"/>
                                          </p:val>
                                        </p:tav>
                                        <p:tav tm="100000">
                                          <p:val>
                                            <p:strVal val="#ppt_x"/>
                                          </p:val>
                                        </p:tav>
                                      </p:tavLst>
                                    </p:anim>
                                    <p:anim calcmode="lin" valueType="num">
                                      <p:cBhvr additive="base">
                                        <p:cTn id="22" dur="500" fill="hold"/>
                                        <p:tgtEl>
                                          <p:spTgt spid="13"/>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1+#ppt_w/2"/>
                                          </p:val>
                                        </p:tav>
                                        <p:tav tm="100000">
                                          <p:val>
                                            <p:strVal val="#ppt_x"/>
                                          </p:val>
                                        </p:tav>
                                      </p:tavLst>
                                    </p:anim>
                                    <p:anim calcmode="lin" valueType="num">
                                      <p:cBhvr additive="base">
                                        <p:cTn id="3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all started with a Big Bang… </a:t>
            </a:r>
            <a:endParaRPr lang="en-US" dirty="0"/>
          </a:p>
        </p:txBody>
      </p:sp>
      <p:sp>
        <p:nvSpPr>
          <p:cNvPr id="3" name="Content Placeholder 2"/>
          <p:cNvSpPr>
            <a:spLocks noGrp="1"/>
          </p:cNvSpPr>
          <p:nvPr>
            <p:ph idx="1"/>
          </p:nvPr>
        </p:nvSpPr>
        <p:spPr>
          <a:xfrm>
            <a:off x="533400" y="1371600"/>
            <a:ext cx="4876800" cy="5537200"/>
          </a:xfrm>
        </p:spPr>
        <p:txBody>
          <a:bodyPr>
            <a:normAutofit fontScale="85000" lnSpcReduction="10000"/>
          </a:bodyPr>
          <a:lstStyle/>
          <a:p>
            <a:r>
              <a:rPr lang="en-US" altLang="en-US" sz="6000" dirty="0" smtClean="0"/>
              <a:t>Bang…</a:t>
            </a:r>
            <a:endParaRPr lang="en-US" altLang="en-US" sz="6000" i="1" dirty="0" smtClean="0"/>
          </a:p>
          <a:p>
            <a:r>
              <a:rPr lang="en-US" altLang="en-US" sz="6000" dirty="0" smtClean="0"/>
              <a:t>Ok</a:t>
            </a:r>
            <a:r>
              <a:rPr lang="en-US" altLang="en-US" sz="6000" i="1" dirty="0" smtClean="0"/>
              <a:t>… Then what?</a:t>
            </a:r>
          </a:p>
          <a:p>
            <a:r>
              <a:rPr lang="en-US" altLang="en-US" sz="6000" i="1" dirty="0" smtClean="0">
                <a:solidFill>
                  <a:srgbClr val="0000FF"/>
                </a:solidFill>
              </a:rPr>
              <a:t>How did we get from the bang to the Universe we have today?</a:t>
            </a:r>
          </a:p>
          <a:p>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pPr/>
              <a:t>6</a:t>
            </a:fld>
            <a:endParaRPr lang="en-US" dirty="0"/>
          </a:p>
        </p:txBody>
      </p:sp>
      <p:pic>
        <p:nvPicPr>
          <p:cNvPr id="7" name="Picture 15" descr="miracle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86400" y="1447800"/>
            <a:ext cx="4333875" cy="5257800"/>
          </a:xfrm>
          <a:prstGeom prst="rect">
            <a:avLst/>
          </a:prstGeom>
          <a:solidFill>
            <a:schemeClr val="bg1"/>
          </a:solidFill>
          <a:ln w="57150">
            <a:solidFill>
              <a:schemeClr val="tx1"/>
            </a:solidFill>
            <a:miter lim="800000"/>
            <a:headEnd/>
            <a:tailEnd/>
          </a:ln>
          <a:extLst/>
        </p:spPr>
      </p:pic>
      <p:sp>
        <p:nvSpPr>
          <p:cNvPr id="8" name="Date Placeholder 3"/>
          <p:cNvSpPr>
            <a:spLocks noGrp="1"/>
          </p:cNvSpPr>
          <p:nvPr>
            <p:ph type="dt" sz="half" idx="10"/>
          </p:nvPr>
        </p:nvSpPr>
        <p:spPr>
          <a:xfrm>
            <a:off x="457200" y="7158038"/>
            <a:ext cx="2392363" cy="517525"/>
          </a:xfrm>
        </p:spPr>
        <p:txBody>
          <a:bodyPr/>
          <a:lstStyle/>
          <a:p>
            <a:r>
              <a:rPr lang="en-US" dirty="0" smtClean="0"/>
              <a:t>April 2015</a:t>
            </a:r>
          </a:p>
          <a:p>
            <a:r>
              <a:rPr lang="en-US" dirty="0" err="1" smtClean="0"/>
              <a:t>TedX</a:t>
            </a:r>
            <a:r>
              <a:rPr lang="en-US" dirty="0" smtClean="0"/>
              <a:t> TAMU</a:t>
            </a:r>
          </a:p>
          <a:p>
            <a:endParaRPr lang="en-US" dirty="0"/>
          </a:p>
        </p:txBody>
      </p:sp>
      <p:sp>
        <p:nvSpPr>
          <p:cNvPr id="9" name="Footer Placeholder 4"/>
          <p:cNvSpPr>
            <a:spLocks noGrp="1"/>
          </p:cNvSpPr>
          <p:nvPr>
            <p:ph type="ftr" sz="quarter" idx="11"/>
          </p:nvPr>
        </p:nvSpPr>
        <p:spPr>
          <a:xfrm>
            <a:off x="2590800" y="7148531"/>
            <a:ext cx="5181600" cy="517525"/>
          </a:xfrm>
        </p:spPr>
        <p:txBody>
          <a:bodyPr/>
          <a:lstStyle/>
          <a:p>
            <a:r>
              <a:rPr lang="en-US" smtClean="0"/>
              <a:t>David Toback</a:t>
            </a:r>
          </a:p>
          <a:p>
            <a:r>
              <a:rPr lang="en-US" smtClean="0"/>
              <a:t>Dark Matter and the Big Bang</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Brief History of Time</a:t>
            </a:r>
            <a:endParaRPr lang="en-US" dirty="0"/>
          </a:p>
        </p:txBody>
      </p:sp>
      <p:sp>
        <p:nvSpPr>
          <p:cNvPr id="3" name="Content Placeholder 2"/>
          <p:cNvSpPr>
            <a:spLocks noGrp="1"/>
          </p:cNvSpPr>
          <p:nvPr>
            <p:ph idx="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pPr/>
              <a:t>7</a:t>
            </a:fld>
            <a:endParaRPr lang="en-US" dirty="0"/>
          </a:p>
        </p:txBody>
      </p:sp>
      <p:sp>
        <p:nvSpPr>
          <p:cNvPr id="7" name="Rectangle 4"/>
          <p:cNvSpPr>
            <a:spLocks noChangeArrowheads="1"/>
          </p:cNvSpPr>
          <p:nvPr/>
        </p:nvSpPr>
        <p:spPr bwMode="auto">
          <a:xfrm>
            <a:off x="4899025" y="1112838"/>
            <a:ext cx="5006975" cy="6135298"/>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101882" tIns="50941" rIns="101882" bIns="50941">
            <a:spAutoFit/>
          </a:bodyPr>
          <a:lstStyle>
            <a:lvl1pPr marL="382588" indent="-382588" defTabSz="1019175">
              <a:defRPr sz="4400" b="1">
                <a:solidFill>
                  <a:srgbClr val="FF0000"/>
                </a:solidFill>
                <a:latin typeface="Comic Sans MS" pitchFamily="66" charset="0"/>
              </a:defRPr>
            </a:lvl1pPr>
            <a:lvl2pPr marL="742950" indent="-285750" defTabSz="1019175">
              <a:defRPr sz="4400" b="1">
                <a:solidFill>
                  <a:srgbClr val="FF0000"/>
                </a:solidFill>
                <a:latin typeface="Comic Sans MS" pitchFamily="66" charset="0"/>
              </a:defRPr>
            </a:lvl2pPr>
            <a:lvl3pPr marL="1143000" indent="-228600" defTabSz="1019175">
              <a:defRPr sz="4400" b="1">
                <a:solidFill>
                  <a:srgbClr val="FF0000"/>
                </a:solidFill>
                <a:latin typeface="Comic Sans MS" pitchFamily="66" charset="0"/>
              </a:defRPr>
            </a:lvl3pPr>
            <a:lvl4pPr marL="1600200" indent="-228600" defTabSz="1019175">
              <a:defRPr sz="4400" b="1">
                <a:solidFill>
                  <a:srgbClr val="FF0000"/>
                </a:solidFill>
                <a:latin typeface="Comic Sans MS" pitchFamily="66" charset="0"/>
              </a:defRPr>
            </a:lvl4pPr>
            <a:lvl5pPr marL="2057400" indent="-228600" defTabSz="1019175">
              <a:defRPr sz="4400" b="1">
                <a:solidFill>
                  <a:srgbClr val="FF0000"/>
                </a:solidFill>
                <a:latin typeface="Comic Sans MS" pitchFamily="66" charset="0"/>
              </a:defRPr>
            </a:lvl5pPr>
            <a:lvl6pPr marL="2514600" indent="-228600" algn="ctr" defTabSz="1019175" eaLnBrk="0" fontAlgn="base" hangingPunct="0">
              <a:spcBef>
                <a:spcPct val="20000"/>
              </a:spcBef>
              <a:spcAft>
                <a:spcPct val="0"/>
              </a:spcAft>
              <a:defRPr sz="4400" b="1">
                <a:solidFill>
                  <a:srgbClr val="FF0000"/>
                </a:solidFill>
                <a:latin typeface="Comic Sans MS" pitchFamily="66" charset="0"/>
              </a:defRPr>
            </a:lvl6pPr>
            <a:lvl7pPr marL="2971800" indent="-228600" algn="ctr" defTabSz="1019175" eaLnBrk="0" fontAlgn="base" hangingPunct="0">
              <a:spcBef>
                <a:spcPct val="20000"/>
              </a:spcBef>
              <a:spcAft>
                <a:spcPct val="0"/>
              </a:spcAft>
              <a:defRPr sz="4400" b="1">
                <a:solidFill>
                  <a:srgbClr val="FF0000"/>
                </a:solidFill>
                <a:latin typeface="Comic Sans MS" pitchFamily="66" charset="0"/>
              </a:defRPr>
            </a:lvl7pPr>
            <a:lvl8pPr marL="3429000" indent="-228600" algn="ctr" defTabSz="1019175" eaLnBrk="0" fontAlgn="base" hangingPunct="0">
              <a:spcBef>
                <a:spcPct val="20000"/>
              </a:spcBef>
              <a:spcAft>
                <a:spcPct val="0"/>
              </a:spcAft>
              <a:defRPr sz="4400" b="1">
                <a:solidFill>
                  <a:srgbClr val="FF0000"/>
                </a:solidFill>
                <a:latin typeface="Comic Sans MS" pitchFamily="66" charset="0"/>
              </a:defRPr>
            </a:lvl8pPr>
            <a:lvl9pPr marL="3886200" indent="-228600" algn="ctr" defTabSz="1019175" eaLnBrk="0" fontAlgn="base" hangingPunct="0">
              <a:spcBef>
                <a:spcPct val="20000"/>
              </a:spcBef>
              <a:spcAft>
                <a:spcPct val="0"/>
              </a:spcAft>
              <a:defRPr sz="4400" b="1">
                <a:solidFill>
                  <a:srgbClr val="FF0000"/>
                </a:solidFill>
                <a:latin typeface="Comic Sans MS" pitchFamily="66" charset="0"/>
              </a:defRPr>
            </a:lvl9pPr>
          </a:lstStyle>
          <a:p>
            <a:pPr algn="l">
              <a:spcBef>
                <a:spcPct val="0"/>
              </a:spcBef>
              <a:buFontTx/>
              <a:buChar char="•"/>
            </a:pPr>
            <a:r>
              <a:rPr lang="en-US" altLang="en-US" sz="2800" dirty="0">
                <a:solidFill>
                  <a:srgbClr val="0000FF"/>
                </a:solidFill>
                <a:latin typeface="Times New Roman" pitchFamily="18" charset="0"/>
                <a:cs typeface="Times New Roman" pitchFamily="18" charset="0"/>
              </a:rPr>
              <a:t>The Big Bang </a:t>
            </a:r>
            <a:r>
              <a:rPr lang="en-US" altLang="en-US" sz="2800" dirty="0">
                <a:solidFill>
                  <a:srgbClr val="0000FF"/>
                </a:solidFill>
                <a:latin typeface="Times New Roman" pitchFamily="18" charset="0"/>
                <a:cs typeface="Times New Roman" pitchFamily="18" charset="0"/>
                <a:sym typeface="Wingdings" pitchFamily="2" charset="2"/>
              </a:rPr>
              <a:t> </a:t>
            </a:r>
            <a:r>
              <a:rPr lang="en-US" altLang="en-US" sz="2800" dirty="0">
                <a:solidFill>
                  <a:srgbClr val="0000FF"/>
                </a:solidFill>
                <a:latin typeface="Times New Roman" pitchFamily="18" charset="0"/>
                <a:cs typeface="Times New Roman" pitchFamily="18" charset="0"/>
              </a:rPr>
              <a:t>produces lots of particles</a:t>
            </a:r>
          </a:p>
          <a:p>
            <a:pPr algn="l">
              <a:spcBef>
                <a:spcPct val="0"/>
              </a:spcBef>
              <a:buFontTx/>
              <a:buChar char="•"/>
            </a:pPr>
            <a:r>
              <a:rPr lang="en-US" altLang="en-US" sz="2800" dirty="0">
                <a:solidFill>
                  <a:srgbClr val="0000FF"/>
                </a:solidFill>
                <a:latin typeface="Times New Roman" pitchFamily="18" charset="0"/>
                <a:cs typeface="Times New Roman" pitchFamily="18" charset="0"/>
              </a:rPr>
              <a:t>Quarks combine to form protons and neutrons</a:t>
            </a:r>
          </a:p>
          <a:p>
            <a:pPr algn="l">
              <a:spcBef>
                <a:spcPct val="0"/>
              </a:spcBef>
              <a:buFontTx/>
              <a:buChar char="•"/>
            </a:pPr>
            <a:r>
              <a:rPr lang="en-US" altLang="en-US" sz="2800" dirty="0">
                <a:solidFill>
                  <a:srgbClr val="0000FF"/>
                </a:solidFill>
                <a:latin typeface="Times New Roman" pitchFamily="18" charset="0"/>
                <a:cs typeface="Times New Roman" pitchFamily="18" charset="0"/>
              </a:rPr>
              <a:t>Protons and Neutrons combine to form the nucleus of an atom</a:t>
            </a:r>
          </a:p>
          <a:p>
            <a:pPr algn="l">
              <a:spcBef>
                <a:spcPct val="0"/>
              </a:spcBef>
              <a:buFontTx/>
              <a:buChar char="•"/>
            </a:pPr>
            <a:r>
              <a:rPr lang="en-US" altLang="en-US" sz="2800" dirty="0">
                <a:solidFill>
                  <a:srgbClr val="0000FF"/>
                </a:solidFill>
                <a:latin typeface="Times New Roman" pitchFamily="18" charset="0"/>
                <a:cs typeface="Times New Roman" pitchFamily="18" charset="0"/>
              </a:rPr>
              <a:t>Nuclei and electrons combine to form atoms</a:t>
            </a:r>
          </a:p>
          <a:p>
            <a:pPr algn="l">
              <a:spcBef>
                <a:spcPct val="0"/>
              </a:spcBef>
              <a:buFontTx/>
              <a:buChar char="•"/>
            </a:pPr>
            <a:r>
              <a:rPr lang="en-US" altLang="en-US" sz="2800" dirty="0">
                <a:solidFill>
                  <a:srgbClr val="0000FF"/>
                </a:solidFill>
                <a:latin typeface="Times New Roman" pitchFamily="18" charset="0"/>
                <a:cs typeface="Times New Roman" pitchFamily="18" charset="0"/>
              </a:rPr>
              <a:t>Atoms combine to form Stars and Galaxies </a:t>
            </a:r>
          </a:p>
          <a:p>
            <a:pPr algn="l">
              <a:spcBef>
                <a:spcPct val="0"/>
              </a:spcBef>
              <a:buFontTx/>
              <a:buChar char="•"/>
            </a:pPr>
            <a:r>
              <a:rPr lang="en-US" altLang="en-US" sz="2800" dirty="0">
                <a:solidFill>
                  <a:srgbClr val="0000FF"/>
                </a:solidFill>
                <a:latin typeface="Times New Roman" pitchFamily="18" charset="0"/>
                <a:cs typeface="Times New Roman" pitchFamily="18" charset="0"/>
              </a:rPr>
              <a:t>The Earth and our solar system forms</a:t>
            </a:r>
          </a:p>
          <a:p>
            <a:pPr algn="l">
              <a:spcBef>
                <a:spcPct val="0"/>
              </a:spcBef>
              <a:buFontTx/>
              <a:buChar char="•"/>
            </a:pPr>
            <a:r>
              <a:rPr lang="en-US" altLang="en-US" sz="2800" dirty="0">
                <a:solidFill>
                  <a:srgbClr val="0000FF"/>
                </a:solidFill>
                <a:latin typeface="Times New Roman" pitchFamily="18" charset="0"/>
                <a:cs typeface="Times New Roman" pitchFamily="18" charset="0"/>
              </a:rPr>
              <a:t>You listen to me </a:t>
            </a:r>
            <a:r>
              <a:rPr lang="en-US" altLang="en-US" sz="2800" dirty="0" smtClean="0">
                <a:solidFill>
                  <a:srgbClr val="0000FF"/>
                </a:solidFill>
                <a:latin typeface="Times New Roman" pitchFamily="18" charset="0"/>
                <a:cs typeface="Times New Roman" pitchFamily="18" charset="0"/>
              </a:rPr>
              <a:t>talk</a:t>
            </a:r>
            <a:endParaRPr lang="en-US" altLang="en-US" sz="2800" dirty="0">
              <a:solidFill>
                <a:srgbClr val="0000FF"/>
              </a:solidFill>
            </a:endParaRPr>
          </a:p>
        </p:txBody>
      </p:sp>
      <p:pic>
        <p:nvPicPr>
          <p:cNvPr id="8"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363200" y="0"/>
            <a:ext cx="5105400" cy="777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9" name="Rectangle 3"/>
          <p:cNvSpPr txBox="1">
            <a:spLocks noChangeArrowheads="1"/>
          </p:cNvSpPr>
          <p:nvPr/>
        </p:nvSpPr>
        <p:spPr bwMode="auto">
          <a:xfrm>
            <a:off x="334963" y="1112838"/>
            <a:ext cx="4610100" cy="6135298"/>
          </a:xfrm>
          <a:prstGeom prst="rect">
            <a:avLst/>
          </a:prstGeom>
          <a:solidFill>
            <a:srgbClr val="CCFF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01882" tIns="50941" rIns="101882" bIns="50941" numCol="1" anchor="t" anchorCtr="0" compatLnSpc="1">
            <a:prstTxWarp prst="textNoShape">
              <a:avLst/>
            </a:prstTxWarp>
            <a:spAutoFit/>
          </a:bodyPr>
          <a:lstStyle/>
          <a:p>
            <a:pPr marL="382588" marR="0" lvl="0" indent="-382588" algn="l" defTabSz="1019175" rtl="0" eaLnBrk="0" fontAlgn="base" latinLnBrk="0" hangingPunct="0">
              <a:lnSpc>
                <a:spcPct val="100000"/>
              </a:lnSpc>
              <a:spcBef>
                <a:spcPct val="0"/>
              </a:spcBef>
              <a:spcAft>
                <a:spcPct val="0"/>
              </a:spcAft>
              <a:buClrTx/>
              <a:buSzTx/>
              <a:buFontTx/>
              <a:buChar char="•"/>
              <a:tabLst/>
              <a:defRPr/>
            </a:pPr>
            <a:r>
              <a:rPr kumimoji="0" lang="en-US" altLang="en-US" sz="2800" b="1" i="0" u="none" strike="noStrike" kern="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Zero</a:t>
            </a:r>
          </a:p>
          <a:p>
            <a:pPr marL="382588" marR="0" lvl="0" indent="-382588" algn="l" defTabSz="1019175" rtl="0" eaLnBrk="0" fontAlgn="base" latinLnBrk="0" hangingPunct="0">
              <a:lnSpc>
                <a:spcPct val="100000"/>
              </a:lnSpc>
              <a:spcBef>
                <a:spcPct val="0"/>
              </a:spcBef>
              <a:spcAft>
                <a:spcPct val="0"/>
              </a:spcAft>
              <a:buClrTx/>
              <a:buSzTx/>
              <a:buFontTx/>
              <a:buChar char="•"/>
              <a:tabLst/>
              <a:defRPr/>
            </a:pPr>
            <a:endParaRPr kumimoji="0" lang="en-US" altLang="en-US" sz="2800" b="1" i="0" u="none" strike="noStrike" kern="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382588" marR="0" lvl="0" indent="-382588" algn="l" defTabSz="1019175" rtl="0" eaLnBrk="0" fontAlgn="base" latinLnBrk="0" hangingPunct="0">
              <a:lnSpc>
                <a:spcPct val="100000"/>
              </a:lnSpc>
              <a:spcBef>
                <a:spcPct val="0"/>
              </a:spcBef>
              <a:spcAft>
                <a:spcPct val="0"/>
              </a:spcAft>
              <a:buClrTx/>
              <a:buSzTx/>
              <a:buFontTx/>
              <a:buChar char="•"/>
              <a:tabLst/>
              <a:defRPr/>
            </a:pPr>
            <a:r>
              <a:rPr kumimoji="0" lang="en-US" altLang="en-US" sz="2800" b="1" i="0" u="none" strike="noStrike" kern="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One millionth of one second after the Bang</a:t>
            </a:r>
          </a:p>
          <a:p>
            <a:pPr marL="382588" marR="0" lvl="0" indent="-382588" algn="l" defTabSz="1019175" rtl="0" eaLnBrk="0" fontAlgn="base" latinLnBrk="0" hangingPunct="0">
              <a:lnSpc>
                <a:spcPct val="100000"/>
              </a:lnSpc>
              <a:spcBef>
                <a:spcPct val="0"/>
              </a:spcBef>
              <a:spcAft>
                <a:spcPct val="0"/>
              </a:spcAft>
              <a:buClrTx/>
              <a:buSzTx/>
              <a:buFontTx/>
              <a:buChar char="•"/>
              <a:tabLst/>
              <a:defRPr/>
            </a:pPr>
            <a:r>
              <a:rPr kumimoji="0" lang="en-US" altLang="en-US" sz="2800" b="1" i="0" u="none" strike="noStrike" kern="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A few minutes</a:t>
            </a:r>
          </a:p>
          <a:p>
            <a:pPr marL="382588" marR="0" lvl="0" indent="-382588" algn="l" defTabSz="1019175" rtl="0" eaLnBrk="0" fontAlgn="base" latinLnBrk="0" hangingPunct="0">
              <a:lnSpc>
                <a:spcPct val="100000"/>
              </a:lnSpc>
              <a:spcBef>
                <a:spcPct val="0"/>
              </a:spcBef>
              <a:spcAft>
                <a:spcPct val="0"/>
              </a:spcAft>
              <a:buClrTx/>
              <a:buSzTx/>
              <a:buFontTx/>
              <a:buChar char="•"/>
              <a:tabLst/>
              <a:defRPr/>
            </a:pPr>
            <a:endParaRPr kumimoji="0" lang="en-US" altLang="en-US" sz="2800" b="1" i="0" u="none" strike="noStrike" kern="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382588" marR="0" lvl="0" indent="-382588" algn="l" defTabSz="1019175" rtl="0" eaLnBrk="0" fontAlgn="base" latinLnBrk="0" hangingPunct="0">
              <a:lnSpc>
                <a:spcPct val="100000"/>
              </a:lnSpc>
              <a:spcBef>
                <a:spcPct val="0"/>
              </a:spcBef>
              <a:spcAft>
                <a:spcPct val="0"/>
              </a:spcAft>
              <a:buClrTx/>
              <a:buSzTx/>
              <a:buFontTx/>
              <a:buChar char="•"/>
              <a:tabLst/>
              <a:defRPr/>
            </a:pPr>
            <a:endParaRPr kumimoji="0" lang="en-US" altLang="en-US" sz="2800" b="1" i="0" u="none" strike="noStrike" kern="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382588" marR="0" lvl="0" indent="-382588" algn="l" defTabSz="1019175" rtl="0" eaLnBrk="0" fontAlgn="base" latinLnBrk="0" hangingPunct="0">
              <a:lnSpc>
                <a:spcPct val="100000"/>
              </a:lnSpc>
              <a:spcBef>
                <a:spcPct val="0"/>
              </a:spcBef>
              <a:spcAft>
                <a:spcPct val="0"/>
              </a:spcAft>
              <a:buClrTx/>
              <a:buSzTx/>
              <a:buFontTx/>
              <a:buChar char="•"/>
              <a:tabLst/>
              <a:defRPr/>
            </a:pPr>
            <a:r>
              <a:rPr kumimoji="0" lang="en-US" altLang="en-US" sz="2800" b="1" i="0" u="none" strike="noStrike" kern="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A few hundred thousand years</a:t>
            </a:r>
          </a:p>
          <a:p>
            <a:pPr marL="382588" marR="0" lvl="0" indent="-382588" algn="l" defTabSz="1019175" rtl="0" eaLnBrk="0" fontAlgn="base" latinLnBrk="0" hangingPunct="0">
              <a:lnSpc>
                <a:spcPct val="100000"/>
              </a:lnSpc>
              <a:spcBef>
                <a:spcPct val="0"/>
              </a:spcBef>
              <a:spcAft>
                <a:spcPct val="0"/>
              </a:spcAft>
              <a:buClrTx/>
              <a:buSzTx/>
              <a:buFontTx/>
              <a:buChar char="•"/>
              <a:tabLst/>
              <a:defRPr/>
            </a:pPr>
            <a:r>
              <a:rPr kumimoji="0" lang="en-US" altLang="en-US" sz="2800" b="1" i="0" u="none" strike="noStrike" kern="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100 million to 1 billion years</a:t>
            </a:r>
          </a:p>
          <a:p>
            <a:pPr marL="382588" marR="0" lvl="0" indent="-382588" algn="l" defTabSz="1019175" rtl="0" eaLnBrk="0" fontAlgn="base" latinLnBrk="0" hangingPunct="0">
              <a:lnSpc>
                <a:spcPct val="100000"/>
              </a:lnSpc>
              <a:spcBef>
                <a:spcPct val="0"/>
              </a:spcBef>
              <a:spcAft>
                <a:spcPct val="0"/>
              </a:spcAft>
              <a:buClrTx/>
              <a:buSzTx/>
              <a:buFontTx/>
              <a:buChar char="•"/>
              <a:tabLst/>
              <a:defRPr/>
            </a:pPr>
            <a:r>
              <a:rPr kumimoji="0" lang="en-US" altLang="en-US" sz="2800" b="1" i="0" u="none" strike="noStrike" kern="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9 billion years</a:t>
            </a:r>
          </a:p>
          <a:p>
            <a:pPr marL="382588" marR="0" lvl="0" indent="-382588" algn="l" defTabSz="1019175" rtl="0" eaLnBrk="0" fontAlgn="base" latinLnBrk="0" hangingPunct="0">
              <a:lnSpc>
                <a:spcPct val="100000"/>
              </a:lnSpc>
              <a:spcBef>
                <a:spcPct val="0"/>
              </a:spcBef>
              <a:spcAft>
                <a:spcPct val="0"/>
              </a:spcAft>
              <a:buClrTx/>
              <a:buSzTx/>
              <a:buFontTx/>
              <a:buChar char="•"/>
              <a:tabLst/>
              <a:defRPr/>
            </a:pPr>
            <a:endParaRPr kumimoji="0" lang="en-US" altLang="en-US" sz="2800" b="1" i="0" u="none" strike="noStrike" kern="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382588" marR="0" lvl="0" indent="-382588" algn="l" defTabSz="1019175" rtl="0" eaLnBrk="0" fontAlgn="base" latinLnBrk="0" hangingPunct="0">
              <a:lnSpc>
                <a:spcPct val="100000"/>
              </a:lnSpc>
              <a:spcBef>
                <a:spcPct val="0"/>
              </a:spcBef>
              <a:spcAft>
                <a:spcPct val="0"/>
              </a:spcAft>
              <a:buClrTx/>
              <a:buSzTx/>
              <a:buFontTx/>
              <a:buChar char="•"/>
              <a:tabLst/>
              <a:defRPr/>
            </a:pPr>
            <a:r>
              <a:rPr kumimoji="0" lang="en-US" altLang="en-US" sz="2800" b="1" i="0" u="none" strike="noStrike" kern="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~13.7 billion years</a:t>
            </a:r>
          </a:p>
        </p:txBody>
      </p:sp>
      <p:sp>
        <p:nvSpPr>
          <p:cNvPr id="10" name="TextBox 9"/>
          <p:cNvSpPr txBox="1"/>
          <p:nvPr/>
        </p:nvSpPr>
        <p:spPr>
          <a:xfrm>
            <a:off x="381001" y="1828800"/>
            <a:ext cx="9372600" cy="4561249"/>
          </a:xfrm>
          <a:prstGeom prst="rect">
            <a:avLst/>
          </a:prstGeom>
          <a:solidFill>
            <a:schemeClr val="bg1"/>
          </a:solidFill>
        </p:spPr>
        <p:txBody>
          <a:bodyPr wrap="square" rtlCol="0">
            <a:spAutoFit/>
          </a:bodyPr>
          <a:lstStyle/>
          <a:p>
            <a:r>
              <a:rPr lang="en-US" i="1" dirty="0" smtClean="0">
                <a:latin typeface="Times New Roman" pitchFamily="18" charset="0"/>
                <a:cs typeface="Times New Roman" pitchFamily="18" charset="0"/>
              </a:rPr>
              <a:t>What’s Missing?</a:t>
            </a:r>
          </a:p>
          <a:p>
            <a:r>
              <a:rPr lang="en-US" i="1" dirty="0" smtClean="0">
                <a:solidFill>
                  <a:srgbClr val="0033CC"/>
                </a:solidFill>
                <a:latin typeface="Times New Roman" pitchFamily="18" charset="0"/>
                <a:cs typeface="Times New Roman" pitchFamily="18" charset="0"/>
              </a:rPr>
              <a:t>When did the Dark Matter </a:t>
            </a:r>
          </a:p>
          <a:p>
            <a:r>
              <a:rPr lang="en-US" i="1" dirty="0" smtClean="0">
                <a:solidFill>
                  <a:srgbClr val="0033CC"/>
                </a:solidFill>
                <a:latin typeface="Times New Roman" pitchFamily="18" charset="0"/>
                <a:cs typeface="Times New Roman" pitchFamily="18" charset="0"/>
              </a:rPr>
              <a:t>Show up?</a:t>
            </a:r>
            <a:r>
              <a:rPr lang="en-US" dirty="0" smtClean="0">
                <a:solidFill>
                  <a:srgbClr val="0033CC"/>
                </a:solidFill>
                <a:latin typeface="Times New Roman" pitchFamily="18" charset="0"/>
                <a:cs typeface="Times New Roman" pitchFamily="18" charset="0"/>
              </a:rPr>
              <a:t> </a:t>
            </a:r>
          </a:p>
          <a:p>
            <a:r>
              <a:rPr lang="en-US" dirty="0" smtClean="0">
                <a:solidFill>
                  <a:schemeClr val="tx1"/>
                </a:solidFill>
                <a:latin typeface="Times New Roman" pitchFamily="18" charset="0"/>
                <a:cs typeface="Times New Roman" pitchFamily="18" charset="0"/>
              </a:rPr>
              <a:t>Clearly has had a major impact on the formation of structure in the universe, as well as the assembly of galaxies</a:t>
            </a:r>
            <a:endParaRPr lang="en-US" dirty="0">
              <a:solidFill>
                <a:schemeClr val="tx1"/>
              </a:solidFill>
              <a:latin typeface="Times New Roman" pitchFamily="18" charset="0"/>
              <a:cs typeface="Times New Roman" pitchFamily="18" charset="0"/>
            </a:endParaRPr>
          </a:p>
        </p:txBody>
      </p:sp>
      <p:sp>
        <p:nvSpPr>
          <p:cNvPr id="11" name="Date Placeholder 3"/>
          <p:cNvSpPr>
            <a:spLocks noGrp="1"/>
          </p:cNvSpPr>
          <p:nvPr>
            <p:ph type="dt" sz="half" idx="10"/>
          </p:nvPr>
        </p:nvSpPr>
        <p:spPr>
          <a:xfrm>
            <a:off x="457200" y="7158038"/>
            <a:ext cx="2392363" cy="517525"/>
          </a:xfrm>
        </p:spPr>
        <p:txBody>
          <a:bodyPr/>
          <a:lstStyle/>
          <a:p>
            <a:r>
              <a:rPr lang="en-US" dirty="0" smtClean="0"/>
              <a:t>April 2015</a:t>
            </a:r>
          </a:p>
          <a:p>
            <a:r>
              <a:rPr lang="en-US" dirty="0" err="1" smtClean="0"/>
              <a:t>TedX</a:t>
            </a:r>
            <a:r>
              <a:rPr lang="en-US" dirty="0" smtClean="0"/>
              <a:t> TAMU</a:t>
            </a:r>
          </a:p>
          <a:p>
            <a:endParaRPr lang="en-US" dirty="0"/>
          </a:p>
        </p:txBody>
      </p:sp>
      <p:sp>
        <p:nvSpPr>
          <p:cNvPr id="12" name="Footer Placeholder 4"/>
          <p:cNvSpPr>
            <a:spLocks noGrp="1"/>
          </p:cNvSpPr>
          <p:nvPr>
            <p:ph type="ftr" sz="quarter" idx="11"/>
          </p:nvPr>
        </p:nvSpPr>
        <p:spPr>
          <a:xfrm>
            <a:off x="2590800" y="7148531"/>
            <a:ext cx="5181600" cy="517525"/>
          </a:xfrm>
        </p:spPr>
        <p:txBody>
          <a:bodyPr/>
          <a:lstStyle/>
          <a:p>
            <a:r>
              <a:rPr lang="en-US" smtClean="0"/>
              <a:t>David Toback</a:t>
            </a:r>
          </a:p>
          <a:p>
            <a:r>
              <a:rPr lang="en-US" smtClean="0"/>
              <a:t>Dark Matter and the Big Bang</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9.09091E-7 0 L -0.80682 0 " pathEditMode="relative" rAng="0" ptsTypes="AA">
                                      <p:cBhvr>
                                        <p:cTn id="6" dur="2000" fill="hold"/>
                                        <p:tgtEl>
                                          <p:spTgt spid="8"/>
                                        </p:tgtEl>
                                        <p:attrNameLst>
                                          <p:attrName>ppt_x</p:attrName>
                                          <p:attrName>ppt_y</p:attrName>
                                        </p:attrNameLst>
                                      </p:cBhvr>
                                      <p:rCtr x="-40341" y="0"/>
                                    </p:animMotion>
                                  </p:childTnLst>
                                </p:cTn>
                              </p:par>
                            </p:childTnLst>
                          </p:cTn>
                        </p:par>
                      </p:childTnLst>
                    </p:cTn>
                  </p:par>
                  <p:par>
                    <p:cTn id="7" fill="hold">
                      <p:stCondLst>
                        <p:cond delay="indefinite"/>
                      </p:stCondLst>
                      <p:childTnLst>
                        <p:par>
                          <p:cTn id="8" fill="hold">
                            <p:stCondLst>
                              <p:cond delay="0"/>
                            </p:stCondLst>
                            <p:childTnLst>
                              <p:par>
                                <p:cTn id="9" presetID="23" presetClass="exit" presetSubtype="32" fill="hold" nodeType="clickEffect">
                                  <p:stCondLst>
                                    <p:cond delay="0"/>
                                  </p:stCondLst>
                                  <p:childTnLst>
                                    <p:anim calcmode="lin" valueType="num">
                                      <p:cBhvr>
                                        <p:cTn id="10" dur="500"/>
                                        <p:tgtEl>
                                          <p:spTgt spid="8"/>
                                        </p:tgtEl>
                                        <p:attrNameLst>
                                          <p:attrName>ppt_w</p:attrName>
                                        </p:attrNameLst>
                                      </p:cBhvr>
                                      <p:tavLst>
                                        <p:tav tm="0">
                                          <p:val>
                                            <p:strVal val="ppt_w"/>
                                          </p:val>
                                        </p:tav>
                                        <p:tav tm="100000">
                                          <p:val>
                                            <p:fltVal val="0"/>
                                          </p:val>
                                        </p:tav>
                                      </p:tavLst>
                                    </p:anim>
                                    <p:anim calcmode="lin" valueType="num">
                                      <p:cBhvr>
                                        <p:cTn id="11" dur="500"/>
                                        <p:tgtEl>
                                          <p:spTgt spid="8"/>
                                        </p:tgtEl>
                                        <p:attrNameLst>
                                          <p:attrName>ppt_h</p:attrName>
                                        </p:attrNameLst>
                                      </p:cBhvr>
                                      <p:tavLst>
                                        <p:tav tm="0">
                                          <p:val>
                                            <p:strVal val="ppt_h"/>
                                          </p:val>
                                        </p:tav>
                                        <p:tav tm="100000">
                                          <p:val>
                                            <p:fltVal val="0"/>
                                          </p:val>
                                        </p:tav>
                                      </p:tavLst>
                                    </p:anim>
                                    <p:set>
                                      <p:cBhvr>
                                        <p:cTn id="12" dur="1" fill="hold">
                                          <p:stCondLst>
                                            <p:cond delay="499"/>
                                          </p:stCondLst>
                                        </p:cTn>
                                        <p:tgtEl>
                                          <p:spTgt spid="8"/>
                                        </p:tgtEl>
                                        <p:attrNameLst>
                                          <p:attrName>style.visibility</p:attrName>
                                        </p:attrNameLst>
                                      </p:cBhvr>
                                      <p:to>
                                        <p:strVal val="hidden"/>
                                      </p:to>
                                    </p:set>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9">
                                            <p:bg/>
                                          </p:spTgt>
                                        </p:tgtEl>
                                        <p:attrNameLst>
                                          <p:attrName>style.visibility</p:attrName>
                                        </p:attrNameLst>
                                      </p:cBhvr>
                                      <p:to>
                                        <p:strVal val="visible"/>
                                      </p:to>
                                    </p:set>
                                    <p:anim calcmode="lin" valueType="num">
                                      <p:cBhvr additive="base">
                                        <p:cTn id="16" dur="500" fill="hold"/>
                                        <p:tgtEl>
                                          <p:spTgt spid="9">
                                            <p:bg/>
                                          </p:spTgt>
                                        </p:tgtEl>
                                        <p:attrNameLst>
                                          <p:attrName>ppt_x</p:attrName>
                                        </p:attrNameLst>
                                      </p:cBhvr>
                                      <p:tavLst>
                                        <p:tav tm="0">
                                          <p:val>
                                            <p:strVal val="#ppt_x"/>
                                          </p:val>
                                        </p:tav>
                                        <p:tav tm="100000">
                                          <p:val>
                                            <p:strVal val="#ppt_x"/>
                                          </p:val>
                                        </p:tav>
                                      </p:tavLst>
                                    </p:anim>
                                    <p:anim calcmode="lin" valueType="num">
                                      <p:cBhvr additive="base">
                                        <p:cTn id="17" dur="500" fill="hold"/>
                                        <p:tgtEl>
                                          <p:spTgt spid="9">
                                            <p:bg/>
                                          </p:spTgt>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7">
                                            <p:bg/>
                                          </p:spTgt>
                                        </p:tgtEl>
                                        <p:attrNameLst>
                                          <p:attrName>style.visibility</p:attrName>
                                        </p:attrNameLst>
                                      </p:cBhvr>
                                      <p:to>
                                        <p:strVal val="visible"/>
                                      </p:to>
                                    </p:set>
                                    <p:anim calcmode="lin" valueType="num">
                                      <p:cBhvr additive="base">
                                        <p:cTn id="21" dur="500" fill="hold"/>
                                        <p:tgtEl>
                                          <p:spTgt spid="7">
                                            <p:bg/>
                                          </p:spTgt>
                                        </p:tgtEl>
                                        <p:attrNameLst>
                                          <p:attrName>ppt_x</p:attrName>
                                        </p:attrNameLst>
                                      </p:cBhvr>
                                      <p:tavLst>
                                        <p:tav tm="0">
                                          <p:val>
                                            <p:strVal val="#ppt_x"/>
                                          </p:val>
                                        </p:tav>
                                        <p:tav tm="100000">
                                          <p:val>
                                            <p:strVal val="#ppt_x"/>
                                          </p:val>
                                        </p:tav>
                                      </p:tavLst>
                                    </p:anim>
                                    <p:anim calcmode="lin" valueType="num">
                                      <p:cBhvr additive="base">
                                        <p:cTn id="22" dur="500" fill="hold"/>
                                        <p:tgtEl>
                                          <p:spTgt spid="7">
                                            <p:bg/>
                                          </p:spTgt>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 calcmode="lin" valueType="num">
                                      <p:cBhvr additive="base">
                                        <p:cTn id="2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9">
                                            <p:txEl>
                                              <p:pRg st="0" end="0"/>
                                            </p:txEl>
                                          </p:spTgt>
                                        </p:tgtEl>
                                        <p:attrNameLst>
                                          <p:attrName>ppt_y</p:attrName>
                                        </p:attrNameLst>
                                      </p:cBhvr>
                                      <p:tavLst>
                                        <p:tav tm="0">
                                          <p:val>
                                            <p:strVal val="1+#ppt_h/2"/>
                                          </p:val>
                                        </p:tav>
                                        <p:tav tm="100000">
                                          <p:val>
                                            <p:strVal val="#ppt_y"/>
                                          </p:val>
                                        </p:tav>
                                      </p:tavLst>
                                    </p:anim>
                                  </p:childTnLst>
                                </p:cTn>
                              </p:par>
                              <p:par>
                                <p:cTn id="28" presetID="10" presetClass="entr" presetSubtype="0" fill="hold" grpId="0" nodeType="with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fade">
                                      <p:cBhvr>
                                        <p:cTn id="30" dur="2000"/>
                                        <p:tgtEl>
                                          <p:spTgt spid="7">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9">
                                            <p:txEl>
                                              <p:pRg st="2" end="2"/>
                                            </p:txEl>
                                          </p:spTgt>
                                        </p:tgtEl>
                                        <p:attrNameLst>
                                          <p:attrName>style.visibility</p:attrName>
                                        </p:attrNameLst>
                                      </p:cBhvr>
                                      <p:to>
                                        <p:strVal val="visible"/>
                                      </p:to>
                                    </p:set>
                                    <p:anim calcmode="lin" valueType="num">
                                      <p:cBhvr additive="base">
                                        <p:cTn id="3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7">
                                            <p:txEl>
                                              <p:pRg st="1" end="1"/>
                                            </p:txEl>
                                          </p:spTgt>
                                        </p:tgtEl>
                                        <p:attrNameLst>
                                          <p:attrName>style.visibility</p:attrName>
                                        </p:attrNameLst>
                                      </p:cBhvr>
                                      <p:to>
                                        <p:strVal val="visible"/>
                                      </p:to>
                                    </p:set>
                                    <p:animEffect transition="in" filter="fade">
                                      <p:cBhvr>
                                        <p:cTn id="40" dur="2000"/>
                                        <p:tgtEl>
                                          <p:spTgt spid="7">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9">
                                            <p:txEl>
                                              <p:pRg st="3" end="3"/>
                                            </p:txEl>
                                          </p:spTgt>
                                        </p:tgtEl>
                                        <p:attrNameLst>
                                          <p:attrName>style.visibility</p:attrName>
                                        </p:attrNameLst>
                                      </p:cBhvr>
                                      <p:to>
                                        <p:strVal val="visible"/>
                                      </p:to>
                                    </p:set>
                                    <p:anim calcmode="lin" valueType="num">
                                      <p:cBhvr additive="base">
                                        <p:cTn id="4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par>
                          <p:cTn id="47" fill="hold">
                            <p:stCondLst>
                              <p:cond delay="500"/>
                            </p:stCondLst>
                            <p:childTnLst>
                              <p:par>
                                <p:cTn id="48" presetID="10" presetClass="entr" presetSubtype="0" fill="hold" grpId="0" nodeType="afterEffect">
                                  <p:stCondLst>
                                    <p:cond delay="0"/>
                                  </p:stCondLst>
                                  <p:childTnLst>
                                    <p:set>
                                      <p:cBhvr>
                                        <p:cTn id="49" dur="1" fill="hold">
                                          <p:stCondLst>
                                            <p:cond delay="0"/>
                                          </p:stCondLst>
                                        </p:cTn>
                                        <p:tgtEl>
                                          <p:spTgt spid="7">
                                            <p:txEl>
                                              <p:pRg st="2" end="2"/>
                                            </p:txEl>
                                          </p:spTgt>
                                        </p:tgtEl>
                                        <p:attrNameLst>
                                          <p:attrName>style.visibility</p:attrName>
                                        </p:attrNameLst>
                                      </p:cBhvr>
                                      <p:to>
                                        <p:strVal val="visible"/>
                                      </p:to>
                                    </p:set>
                                    <p:animEffect transition="in" filter="fade">
                                      <p:cBhvr>
                                        <p:cTn id="50" dur="2000"/>
                                        <p:tgtEl>
                                          <p:spTgt spid="7">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
                                            <p:txEl>
                                              <p:pRg st="6" end="6"/>
                                            </p:txEl>
                                          </p:spTgt>
                                        </p:tgtEl>
                                        <p:attrNameLst>
                                          <p:attrName>style.visibility</p:attrName>
                                        </p:attrNameLst>
                                      </p:cBhvr>
                                      <p:to>
                                        <p:strVal val="visible"/>
                                      </p:to>
                                    </p:set>
                                    <p:anim calcmode="lin" valueType="num">
                                      <p:cBhvr additive="base">
                                        <p:cTn id="55"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par>
                          <p:cTn id="57" fill="hold">
                            <p:stCondLst>
                              <p:cond delay="500"/>
                            </p:stCondLst>
                            <p:childTnLst>
                              <p:par>
                                <p:cTn id="58" presetID="10" presetClass="entr" presetSubtype="0" fill="hold" grpId="0" nodeType="afterEffect">
                                  <p:stCondLst>
                                    <p:cond delay="0"/>
                                  </p:stCondLst>
                                  <p:childTnLst>
                                    <p:set>
                                      <p:cBhvr>
                                        <p:cTn id="59" dur="1" fill="hold">
                                          <p:stCondLst>
                                            <p:cond delay="0"/>
                                          </p:stCondLst>
                                        </p:cTn>
                                        <p:tgtEl>
                                          <p:spTgt spid="7">
                                            <p:txEl>
                                              <p:pRg st="3" end="3"/>
                                            </p:txEl>
                                          </p:spTgt>
                                        </p:tgtEl>
                                        <p:attrNameLst>
                                          <p:attrName>style.visibility</p:attrName>
                                        </p:attrNameLst>
                                      </p:cBhvr>
                                      <p:to>
                                        <p:strVal val="visible"/>
                                      </p:to>
                                    </p:set>
                                    <p:animEffect transition="in" filter="fade">
                                      <p:cBhvr>
                                        <p:cTn id="60" dur="2000"/>
                                        <p:tgtEl>
                                          <p:spTgt spid="7">
                                            <p:txEl>
                                              <p:pRg st="3" end="3"/>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9">
                                            <p:txEl>
                                              <p:pRg st="7" end="7"/>
                                            </p:txEl>
                                          </p:spTgt>
                                        </p:tgtEl>
                                        <p:attrNameLst>
                                          <p:attrName>style.visibility</p:attrName>
                                        </p:attrNameLst>
                                      </p:cBhvr>
                                      <p:to>
                                        <p:strVal val="visible"/>
                                      </p:to>
                                    </p:set>
                                    <p:anim calcmode="lin" valueType="num">
                                      <p:cBhvr additive="base">
                                        <p:cTn id="65"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par>
                          <p:cTn id="67" fill="hold">
                            <p:stCondLst>
                              <p:cond delay="500"/>
                            </p:stCondLst>
                            <p:childTnLst>
                              <p:par>
                                <p:cTn id="68" presetID="10" presetClass="entr" presetSubtype="0" fill="hold" grpId="0" nodeType="afterEffect">
                                  <p:stCondLst>
                                    <p:cond delay="0"/>
                                  </p:stCondLst>
                                  <p:childTnLst>
                                    <p:set>
                                      <p:cBhvr>
                                        <p:cTn id="69" dur="1" fill="hold">
                                          <p:stCondLst>
                                            <p:cond delay="0"/>
                                          </p:stCondLst>
                                        </p:cTn>
                                        <p:tgtEl>
                                          <p:spTgt spid="7">
                                            <p:txEl>
                                              <p:pRg st="4" end="4"/>
                                            </p:txEl>
                                          </p:spTgt>
                                        </p:tgtEl>
                                        <p:attrNameLst>
                                          <p:attrName>style.visibility</p:attrName>
                                        </p:attrNameLst>
                                      </p:cBhvr>
                                      <p:to>
                                        <p:strVal val="visible"/>
                                      </p:to>
                                    </p:set>
                                    <p:animEffect transition="in" filter="fade">
                                      <p:cBhvr>
                                        <p:cTn id="70" dur="2000"/>
                                        <p:tgtEl>
                                          <p:spTgt spid="7">
                                            <p:txEl>
                                              <p:pRg st="4" end="4"/>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9">
                                            <p:txEl>
                                              <p:pRg st="8" end="8"/>
                                            </p:txEl>
                                          </p:spTgt>
                                        </p:tgtEl>
                                        <p:attrNameLst>
                                          <p:attrName>style.visibility</p:attrName>
                                        </p:attrNameLst>
                                      </p:cBhvr>
                                      <p:to>
                                        <p:strVal val="visible"/>
                                      </p:to>
                                    </p:set>
                                    <p:anim calcmode="lin" valueType="num">
                                      <p:cBhvr additive="base">
                                        <p:cTn id="75"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9">
                                            <p:txEl>
                                              <p:pRg st="8" end="8"/>
                                            </p:txEl>
                                          </p:spTgt>
                                        </p:tgtEl>
                                        <p:attrNameLst>
                                          <p:attrName>ppt_y</p:attrName>
                                        </p:attrNameLst>
                                      </p:cBhvr>
                                      <p:tavLst>
                                        <p:tav tm="0">
                                          <p:val>
                                            <p:strVal val="1+#ppt_h/2"/>
                                          </p:val>
                                        </p:tav>
                                        <p:tav tm="100000">
                                          <p:val>
                                            <p:strVal val="#ppt_y"/>
                                          </p:val>
                                        </p:tav>
                                      </p:tavLst>
                                    </p:anim>
                                  </p:childTnLst>
                                </p:cTn>
                              </p:par>
                            </p:childTnLst>
                          </p:cTn>
                        </p:par>
                        <p:par>
                          <p:cTn id="77" fill="hold">
                            <p:stCondLst>
                              <p:cond delay="500"/>
                            </p:stCondLst>
                            <p:childTnLst>
                              <p:par>
                                <p:cTn id="78" presetID="10" presetClass="entr" presetSubtype="0" fill="hold" grpId="0" nodeType="afterEffect">
                                  <p:stCondLst>
                                    <p:cond delay="0"/>
                                  </p:stCondLst>
                                  <p:childTnLst>
                                    <p:set>
                                      <p:cBhvr>
                                        <p:cTn id="79" dur="1" fill="hold">
                                          <p:stCondLst>
                                            <p:cond delay="0"/>
                                          </p:stCondLst>
                                        </p:cTn>
                                        <p:tgtEl>
                                          <p:spTgt spid="7">
                                            <p:txEl>
                                              <p:pRg st="5" end="5"/>
                                            </p:txEl>
                                          </p:spTgt>
                                        </p:tgtEl>
                                        <p:attrNameLst>
                                          <p:attrName>style.visibility</p:attrName>
                                        </p:attrNameLst>
                                      </p:cBhvr>
                                      <p:to>
                                        <p:strVal val="visible"/>
                                      </p:to>
                                    </p:set>
                                    <p:animEffect transition="in" filter="fade">
                                      <p:cBhvr>
                                        <p:cTn id="80" dur="2000"/>
                                        <p:tgtEl>
                                          <p:spTgt spid="7">
                                            <p:txEl>
                                              <p:pRg st="5" end="5"/>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9">
                                            <p:txEl>
                                              <p:pRg st="10" end="10"/>
                                            </p:txEl>
                                          </p:spTgt>
                                        </p:tgtEl>
                                        <p:attrNameLst>
                                          <p:attrName>style.visibility</p:attrName>
                                        </p:attrNameLst>
                                      </p:cBhvr>
                                      <p:to>
                                        <p:strVal val="visible"/>
                                      </p:to>
                                    </p:set>
                                    <p:anim calcmode="lin" valueType="num">
                                      <p:cBhvr additive="base">
                                        <p:cTn id="85" dur="500" fill="hold"/>
                                        <p:tgtEl>
                                          <p:spTgt spid="9">
                                            <p:txEl>
                                              <p:pRg st="10" end="1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9">
                                            <p:txEl>
                                              <p:pRg st="10" end="10"/>
                                            </p:txEl>
                                          </p:spTgt>
                                        </p:tgtEl>
                                        <p:attrNameLst>
                                          <p:attrName>ppt_y</p:attrName>
                                        </p:attrNameLst>
                                      </p:cBhvr>
                                      <p:tavLst>
                                        <p:tav tm="0">
                                          <p:val>
                                            <p:strVal val="1+#ppt_h/2"/>
                                          </p:val>
                                        </p:tav>
                                        <p:tav tm="100000">
                                          <p:val>
                                            <p:strVal val="#ppt_y"/>
                                          </p:val>
                                        </p:tav>
                                      </p:tavLst>
                                    </p:anim>
                                  </p:childTnLst>
                                </p:cTn>
                              </p:par>
                            </p:childTnLst>
                          </p:cTn>
                        </p:par>
                        <p:par>
                          <p:cTn id="87" fill="hold">
                            <p:stCondLst>
                              <p:cond delay="500"/>
                            </p:stCondLst>
                            <p:childTnLst>
                              <p:par>
                                <p:cTn id="88" presetID="10" presetClass="entr" presetSubtype="0" fill="hold" grpId="0" nodeType="afterEffect">
                                  <p:stCondLst>
                                    <p:cond delay="0"/>
                                  </p:stCondLst>
                                  <p:childTnLst>
                                    <p:set>
                                      <p:cBhvr>
                                        <p:cTn id="89" dur="1" fill="hold">
                                          <p:stCondLst>
                                            <p:cond delay="0"/>
                                          </p:stCondLst>
                                        </p:cTn>
                                        <p:tgtEl>
                                          <p:spTgt spid="7">
                                            <p:txEl>
                                              <p:pRg st="6" end="6"/>
                                            </p:txEl>
                                          </p:spTgt>
                                        </p:tgtEl>
                                        <p:attrNameLst>
                                          <p:attrName>style.visibility</p:attrName>
                                        </p:attrNameLst>
                                      </p:cBhvr>
                                      <p:to>
                                        <p:strVal val="visible"/>
                                      </p:to>
                                    </p:set>
                                    <p:animEffect transition="in" filter="fade">
                                      <p:cBhvr>
                                        <p:cTn id="90" dur="2000"/>
                                        <p:tgtEl>
                                          <p:spTgt spid="7">
                                            <p:txEl>
                                              <p:pRg st="6" end="6"/>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23" presetClass="entr" presetSubtype="16" fill="hold" grpId="0" nodeType="clickEffect">
                                  <p:stCondLst>
                                    <p:cond delay="0"/>
                                  </p:stCondLst>
                                  <p:childTnLst>
                                    <p:set>
                                      <p:cBhvr>
                                        <p:cTn id="94" dur="1" fill="hold">
                                          <p:stCondLst>
                                            <p:cond delay="0"/>
                                          </p:stCondLst>
                                        </p:cTn>
                                        <p:tgtEl>
                                          <p:spTgt spid="10"/>
                                        </p:tgtEl>
                                        <p:attrNameLst>
                                          <p:attrName>style.visibility</p:attrName>
                                        </p:attrNameLst>
                                      </p:cBhvr>
                                      <p:to>
                                        <p:strVal val="visible"/>
                                      </p:to>
                                    </p:set>
                                    <p:anim calcmode="lin" valueType="num">
                                      <p:cBhvr>
                                        <p:cTn id="95" dur="500" fill="hold"/>
                                        <p:tgtEl>
                                          <p:spTgt spid="10"/>
                                        </p:tgtEl>
                                        <p:attrNameLst>
                                          <p:attrName>ppt_w</p:attrName>
                                        </p:attrNameLst>
                                      </p:cBhvr>
                                      <p:tavLst>
                                        <p:tav tm="0">
                                          <p:val>
                                            <p:fltVal val="0"/>
                                          </p:val>
                                        </p:tav>
                                        <p:tav tm="100000">
                                          <p:val>
                                            <p:strVal val="#ppt_w"/>
                                          </p:val>
                                        </p:tav>
                                      </p:tavLst>
                                    </p:anim>
                                    <p:anim calcmode="lin" valueType="num">
                                      <p:cBhvr>
                                        <p:cTn id="96"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P spid="9" grpId="0" uiExpand="1" build="p"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Date Placeholder 3"/>
          <p:cNvSpPr>
            <a:spLocks noGrp="1"/>
          </p:cNvSpPr>
          <p:nvPr>
            <p:ph type="dt" sz="half" idx="10"/>
          </p:nvPr>
        </p:nvSpPr>
        <p:spPr>
          <a:xfrm>
            <a:off x="754063" y="7081838"/>
            <a:ext cx="2095500" cy="517525"/>
          </a:xfrm>
        </p:spPr>
        <p:txBody>
          <a:bodyPr/>
          <a:lstStyle/>
          <a:p>
            <a:pPr>
              <a:defRPr/>
            </a:pPr>
            <a:endParaRPr lang="en-US" dirty="0" smtClean="0"/>
          </a:p>
          <a:p>
            <a:pPr>
              <a:defRPr/>
            </a:pPr>
            <a:r>
              <a:rPr lang="en-US" dirty="0" smtClean="0"/>
              <a:t>September 2014</a:t>
            </a:r>
          </a:p>
          <a:p>
            <a:pPr>
              <a:defRPr/>
            </a:pPr>
            <a:endParaRPr lang="en-US" dirty="0"/>
          </a:p>
        </p:txBody>
      </p:sp>
      <p:sp>
        <p:nvSpPr>
          <p:cNvPr id="28" name="Footer Placeholder 4"/>
          <p:cNvSpPr>
            <a:spLocks noGrp="1"/>
          </p:cNvSpPr>
          <p:nvPr>
            <p:ph type="ftr" sz="quarter" idx="11"/>
          </p:nvPr>
        </p:nvSpPr>
        <p:spPr>
          <a:xfrm>
            <a:off x="2895600" y="7086600"/>
            <a:ext cx="4343400" cy="517525"/>
          </a:xfrm>
        </p:spPr>
        <p:txBody>
          <a:bodyPr/>
          <a:lstStyle/>
          <a:p>
            <a:pPr>
              <a:defRPr/>
            </a:pPr>
            <a:endParaRPr lang="en-US" smtClean="0"/>
          </a:p>
          <a:p>
            <a:pPr>
              <a:defRPr/>
            </a:pPr>
            <a:r>
              <a:rPr lang="en-US" smtClean="0"/>
              <a:t>David Toback, Arnowitt Fest</a:t>
            </a:r>
            <a:endParaRPr lang="en-US" dirty="0"/>
          </a:p>
        </p:txBody>
      </p:sp>
      <p:sp>
        <p:nvSpPr>
          <p:cNvPr id="22" name="Slide Number Placeholder 5"/>
          <p:cNvSpPr>
            <a:spLocks noGrp="1"/>
          </p:cNvSpPr>
          <p:nvPr>
            <p:ph type="sldNum" sz="quarter" idx="12"/>
          </p:nvPr>
        </p:nvSpPr>
        <p:spPr/>
        <p:txBody>
          <a:bodyPr/>
          <a:lstStyle/>
          <a:p>
            <a:fld id="{8B8614D5-DB8B-45AC-A777-2B891414A31A}" type="slidenum">
              <a:rPr lang="en-US"/>
              <a:pPr/>
              <a:t>8</a:t>
            </a:fld>
            <a:endParaRPr lang="en-US"/>
          </a:p>
        </p:txBody>
      </p:sp>
      <p:sp>
        <p:nvSpPr>
          <p:cNvPr id="1204226" name="Rectangle 2"/>
          <p:cNvSpPr>
            <a:spLocks noChangeArrowheads="1"/>
          </p:cNvSpPr>
          <p:nvPr/>
        </p:nvSpPr>
        <p:spPr bwMode="auto">
          <a:xfrm>
            <a:off x="4926290" y="829843"/>
            <a:ext cx="205819" cy="779985"/>
          </a:xfrm>
          <a:prstGeom prst="rect">
            <a:avLst/>
          </a:prstGeom>
          <a:solidFill>
            <a:schemeClr val="bg1"/>
          </a:solidFill>
          <a:ln w="57150" algn="ctr">
            <a:noFill/>
            <a:miter lim="800000"/>
            <a:headEnd/>
            <a:tailEnd/>
          </a:ln>
          <a:effectLst/>
        </p:spPr>
        <p:txBody>
          <a:bodyPr wrap="none" lIns="101882" tIns="50941" rIns="101882" bIns="50941" anchor="ctr">
            <a:spAutoFit/>
          </a:bodyPr>
          <a:lstStyle/>
          <a:p>
            <a:endParaRPr lang="en-US"/>
          </a:p>
        </p:txBody>
      </p:sp>
      <p:sp>
        <p:nvSpPr>
          <p:cNvPr id="1204227" name="Rectangle 3"/>
          <p:cNvSpPr>
            <a:spLocks noGrp="1" noChangeArrowheads="1"/>
          </p:cNvSpPr>
          <p:nvPr>
            <p:ph type="body" idx="1"/>
          </p:nvPr>
        </p:nvSpPr>
        <p:spPr>
          <a:xfrm>
            <a:off x="419100" y="1036320"/>
            <a:ext cx="9304020" cy="921173"/>
          </a:xfrm>
        </p:spPr>
        <p:txBody>
          <a:bodyPr/>
          <a:lstStyle/>
          <a:p>
            <a:endParaRPr lang="en-US"/>
          </a:p>
        </p:txBody>
      </p:sp>
      <p:grpSp>
        <p:nvGrpSpPr>
          <p:cNvPr id="2" name="Group 4"/>
          <p:cNvGrpSpPr>
            <a:grpSpLocks/>
          </p:cNvGrpSpPr>
          <p:nvPr/>
        </p:nvGrpSpPr>
        <p:grpSpPr bwMode="auto">
          <a:xfrm>
            <a:off x="0" y="1142471"/>
            <a:ext cx="10058400" cy="6563360"/>
            <a:chOff x="0" y="762"/>
            <a:chExt cx="6336" cy="4134"/>
          </a:xfrm>
        </p:grpSpPr>
        <p:pic>
          <p:nvPicPr>
            <p:cNvPr id="1204229" name="Picture 5"/>
            <p:cNvPicPr>
              <a:picLocks noChangeAspect="1" noChangeArrowheads="1"/>
            </p:cNvPicPr>
            <p:nvPr/>
          </p:nvPicPr>
          <p:blipFill>
            <a:blip r:embed="rId3" cstate="print">
              <a:lum contrast="20000"/>
            </a:blip>
            <a:srcRect/>
            <a:stretch>
              <a:fillRect/>
            </a:stretch>
          </p:blipFill>
          <p:spPr bwMode="auto">
            <a:xfrm>
              <a:off x="0" y="762"/>
              <a:ext cx="6336" cy="4134"/>
            </a:xfrm>
            <a:prstGeom prst="rect">
              <a:avLst/>
            </a:prstGeom>
            <a:noFill/>
          </p:spPr>
        </p:pic>
        <p:sp>
          <p:nvSpPr>
            <p:cNvPr id="1204230" name="Rectangle 6"/>
            <p:cNvSpPr>
              <a:spLocks noChangeArrowheads="1"/>
            </p:cNvSpPr>
            <p:nvPr/>
          </p:nvSpPr>
          <p:spPr bwMode="auto">
            <a:xfrm>
              <a:off x="5333" y="3811"/>
              <a:ext cx="897" cy="485"/>
            </a:xfrm>
            <a:prstGeom prst="rect">
              <a:avLst/>
            </a:prstGeom>
            <a:solidFill>
              <a:srgbClr val="1C1C1C"/>
            </a:solidFill>
            <a:ln w="57150" algn="ctr">
              <a:solidFill>
                <a:srgbClr val="1C1C1C"/>
              </a:solidFill>
              <a:miter lim="800000"/>
              <a:headEnd/>
              <a:tailEnd/>
            </a:ln>
            <a:effectLst/>
          </p:spPr>
          <p:txBody>
            <a:bodyPr anchor="ctr">
              <a:spAutoFit/>
            </a:bodyPr>
            <a:lstStyle/>
            <a:p>
              <a:endParaRPr lang="en-US"/>
            </a:p>
          </p:txBody>
        </p:sp>
      </p:grpSp>
      <p:sp>
        <p:nvSpPr>
          <p:cNvPr id="1204231" name="Rectangle 7"/>
          <p:cNvSpPr>
            <a:spLocks noChangeArrowheads="1"/>
          </p:cNvSpPr>
          <p:nvPr/>
        </p:nvSpPr>
        <p:spPr bwMode="auto">
          <a:xfrm>
            <a:off x="0" y="1371600"/>
            <a:ext cx="5867400" cy="2062093"/>
          </a:xfrm>
          <a:prstGeom prst="rect">
            <a:avLst/>
          </a:prstGeom>
          <a:solidFill>
            <a:srgbClr val="FFFF00"/>
          </a:solidFill>
          <a:ln w="9525" algn="ctr">
            <a:noFill/>
            <a:miter lim="800000"/>
            <a:headEnd/>
            <a:tailEnd/>
          </a:ln>
          <a:effectLst/>
        </p:spPr>
        <p:txBody>
          <a:bodyPr wrap="square" lIns="91429" tIns="45715" rIns="91429" bIns="45715">
            <a:spAutoFit/>
          </a:bodyPr>
          <a:lstStyle/>
          <a:p>
            <a:pPr defTabSz="914466"/>
            <a:r>
              <a:rPr lang="en-US" sz="2000" u="sng" dirty="0">
                <a:solidFill>
                  <a:srgbClr val="0000FF"/>
                </a:solidFill>
                <a:latin typeface="Times New Roman" pitchFamily="18" charset="0"/>
                <a:cs typeface="Times New Roman" pitchFamily="18" charset="0"/>
              </a:rPr>
              <a:t>Astronomy, Cosmology and Particle Physics:</a:t>
            </a:r>
            <a:r>
              <a:rPr lang="en-US" sz="2000" dirty="0">
                <a:solidFill>
                  <a:schemeClr val="tx1"/>
                </a:solidFill>
                <a:latin typeface="Times New Roman" pitchFamily="18" charset="0"/>
                <a:cs typeface="Times New Roman" pitchFamily="18" charset="0"/>
              </a:rPr>
              <a:t> </a:t>
            </a:r>
            <a:endParaRPr lang="en-US" sz="2000" dirty="0" smtClean="0">
              <a:solidFill>
                <a:schemeClr val="tx1"/>
              </a:solidFill>
              <a:latin typeface="Times New Roman" pitchFamily="18" charset="0"/>
              <a:cs typeface="Times New Roman" pitchFamily="18" charset="0"/>
            </a:endParaRPr>
          </a:p>
          <a:p>
            <a:pPr defTabSz="914466"/>
            <a:r>
              <a:rPr lang="en-US" sz="2000" dirty="0" smtClean="0">
                <a:solidFill>
                  <a:schemeClr val="tx1"/>
                </a:solidFill>
                <a:latin typeface="Times New Roman" pitchFamily="18" charset="0"/>
                <a:cs typeface="Times New Roman" pitchFamily="18" charset="0"/>
              </a:rPr>
              <a:t>Hypothesis: </a:t>
            </a:r>
            <a:r>
              <a:rPr lang="en-US" sz="2000" dirty="0" smtClean="0">
                <a:solidFill>
                  <a:schemeClr val="tx1"/>
                </a:solidFill>
                <a:latin typeface="Times New Roman" pitchFamily="18" charset="0"/>
                <a:cs typeface="Times New Roman" pitchFamily="18" charset="0"/>
              </a:rPr>
              <a:t>The </a:t>
            </a:r>
            <a:r>
              <a:rPr lang="en-US" sz="2000" dirty="0">
                <a:solidFill>
                  <a:schemeClr val="tx1"/>
                </a:solidFill>
                <a:latin typeface="Times New Roman" pitchFamily="18" charset="0"/>
                <a:cs typeface="Times New Roman" pitchFamily="18" charset="0"/>
              </a:rPr>
              <a:t>Dark Matter in the Universe is made up of LOTS of </a:t>
            </a:r>
            <a:r>
              <a:rPr lang="en-US" sz="2000" u="sng" dirty="0" smtClean="0">
                <a:solidFill>
                  <a:schemeClr val="tx1"/>
                </a:solidFill>
                <a:latin typeface="Times New Roman" pitchFamily="18" charset="0"/>
                <a:cs typeface="Times New Roman" pitchFamily="18" charset="0"/>
              </a:rPr>
              <a:t>particles</a:t>
            </a:r>
            <a:r>
              <a:rPr lang="en-US" sz="2000" dirty="0" smtClean="0">
                <a:solidFill>
                  <a:schemeClr val="tx1"/>
                </a:solidFill>
                <a:latin typeface="Times New Roman" pitchFamily="18" charset="0"/>
                <a:cs typeface="Times New Roman" pitchFamily="18" charset="0"/>
              </a:rPr>
              <a:t> </a:t>
            </a:r>
            <a:r>
              <a:rPr lang="en-US" sz="2000" dirty="0">
                <a:solidFill>
                  <a:schemeClr val="tx1"/>
                </a:solidFill>
                <a:latin typeface="Times New Roman" pitchFamily="18" charset="0"/>
                <a:cs typeface="Times New Roman" pitchFamily="18" charset="0"/>
              </a:rPr>
              <a:t>that we haven’t discovered yet!</a:t>
            </a:r>
          </a:p>
          <a:p>
            <a:pPr defTabSz="914466"/>
            <a:r>
              <a:rPr lang="en-US" sz="2000" dirty="0">
                <a:latin typeface="Times New Roman" pitchFamily="18" charset="0"/>
                <a:cs typeface="Times New Roman" pitchFamily="18" charset="0"/>
              </a:rPr>
              <a:t>Got created in the Early Universe like everything else and is still here today!</a:t>
            </a:r>
          </a:p>
        </p:txBody>
      </p:sp>
      <p:sp>
        <p:nvSpPr>
          <p:cNvPr id="1204232" name="Line 8"/>
          <p:cNvSpPr>
            <a:spLocks noChangeShapeType="1"/>
          </p:cNvSpPr>
          <p:nvPr/>
        </p:nvSpPr>
        <p:spPr bwMode="auto">
          <a:xfrm flipH="1">
            <a:off x="2286000" y="2971800"/>
            <a:ext cx="228600" cy="1066800"/>
          </a:xfrm>
          <a:prstGeom prst="line">
            <a:avLst/>
          </a:prstGeom>
          <a:noFill/>
          <a:ln w="57150">
            <a:solidFill>
              <a:srgbClr val="FF0000"/>
            </a:solidFill>
            <a:round/>
            <a:headEnd/>
            <a:tailEnd type="triangle" w="med" len="med"/>
          </a:ln>
          <a:effectLst/>
        </p:spPr>
        <p:txBody>
          <a:bodyPr wrap="none" lIns="101882" tIns="50941" rIns="101882" bIns="50941" anchor="ctr"/>
          <a:lstStyle/>
          <a:p>
            <a:endParaRPr lang="en-US"/>
          </a:p>
        </p:txBody>
      </p:sp>
      <p:sp>
        <p:nvSpPr>
          <p:cNvPr id="1204233" name="Line 9"/>
          <p:cNvSpPr>
            <a:spLocks noChangeShapeType="1"/>
          </p:cNvSpPr>
          <p:nvPr/>
        </p:nvSpPr>
        <p:spPr bwMode="auto">
          <a:xfrm flipV="1">
            <a:off x="2286000" y="3281680"/>
            <a:ext cx="5173980" cy="756920"/>
          </a:xfrm>
          <a:prstGeom prst="line">
            <a:avLst/>
          </a:prstGeom>
          <a:noFill/>
          <a:ln w="57150">
            <a:solidFill>
              <a:srgbClr val="FF0000"/>
            </a:solidFill>
            <a:round/>
            <a:headEnd/>
            <a:tailEnd type="triangle" w="med" len="med"/>
          </a:ln>
          <a:effectLst/>
        </p:spPr>
        <p:txBody>
          <a:bodyPr wrap="none" lIns="101882" tIns="50941" rIns="101882" bIns="50941" anchor="ctr"/>
          <a:lstStyle/>
          <a:p>
            <a:endParaRPr lang="en-US"/>
          </a:p>
        </p:txBody>
      </p:sp>
      <p:sp>
        <p:nvSpPr>
          <p:cNvPr id="1204237" name="Oval 13"/>
          <p:cNvSpPr>
            <a:spLocks noChangeArrowheads="1"/>
          </p:cNvSpPr>
          <p:nvPr/>
        </p:nvSpPr>
        <p:spPr bwMode="auto">
          <a:xfrm>
            <a:off x="7459980" y="2603736"/>
            <a:ext cx="2430780" cy="1096807"/>
          </a:xfrm>
          <a:prstGeom prst="ellipse">
            <a:avLst/>
          </a:prstGeom>
          <a:noFill/>
          <a:ln w="57150" algn="ctr">
            <a:solidFill>
              <a:srgbClr val="FF0000"/>
            </a:solidFill>
            <a:round/>
            <a:headEnd/>
            <a:tailEnd/>
          </a:ln>
          <a:effectLst/>
        </p:spPr>
        <p:txBody>
          <a:bodyPr lIns="101882" tIns="50941" rIns="101882" bIns="50941" anchor="ctr">
            <a:spAutoFit/>
          </a:bodyPr>
          <a:lstStyle/>
          <a:p>
            <a:endParaRPr lang="en-US"/>
          </a:p>
        </p:txBody>
      </p:sp>
      <p:sp>
        <p:nvSpPr>
          <p:cNvPr id="1204239" name="Text Box 15"/>
          <p:cNvSpPr txBox="1">
            <a:spLocks noChangeArrowheads="1"/>
          </p:cNvSpPr>
          <p:nvPr/>
        </p:nvSpPr>
        <p:spPr bwMode="auto">
          <a:xfrm>
            <a:off x="0" y="5761320"/>
            <a:ext cx="4876800" cy="1580192"/>
          </a:xfrm>
          <a:prstGeom prst="rect">
            <a:avLst/>
          </a:prstGeom>
          <a:solidFill>
            <a:srgbClr val="F5EE59"/>
          </a:solidFill>
          <a:ln w="38100" algn="ctr">
            <a:noFill/>
            <a:miter lim="800000"/>
            <a:headEnd/>
            <a:tailEnd/>
          </a:ln>
          <a:effectLst/>
        </p:spPr>
        <p:txBody>
          <a:bodyPr wrap="square" lIns="101870" tIns="50935" rIns="101870" bIns="50935">
            <a:spAutoFit/>
          </a:bodyPr>
          <a:lstStyle/>
          <a:p>
            <a:pPr marL="212255" indent="-212255"/>
            <a:r>
              <a:rPr lang="en-US" sz="2400" i="1" dirty="0" smtClean="0">
                <a:solidFill>
                  <a:srgbClr val="0000FF"/>
                </a:solidFill>
                <a:latin typeface="Times New Roman" pitchFamily="18" charset="0"/>
                <a:cs typeface="Times New Roman" pitchFamily="18" charset="0"/>
              </a:rPr>
              <a:t>Many </a:t>
            </a:r>
            <a:r>
              <a:rPr lang="en-US" sz="2400" i="1" dirty="0" smtClean="0">
                <a:solidFill>
                  <a:srgbClr val="0000FF"/>
                </a:solidFill>
                <a:latin typeface="Times New Roman" pitchFamily="18" charset="0"/>
                <a:cs typeface="Times New Roman" pitchFamily="18" charset="0"/>
              </a:rPr>
              <a:t>theories of particle physics and cosmology </a:t>
            </a:r>
            <a:r>
              <a:rPr lang="en-US" sz="2400" i="1" dirty="0" smtClean="0">
                <a:solidFill>
                  <a:srgbClr val="0000FF"/>
                </a:solidFill>
                <a:latin typeface="Times New Roman" pitchFamily="18" charset="0"/>
                <a:cs typeface="Times New Roman" pitchFamily="18" charset="0"/>
              </a:rPr>
              <a:t>allow </a:t>
            </a:r>
            <a:r>
              <a:rPr lang="en-US" sz="2400" i="1" dirty="0" smtClean="0">
                <a:solidFill>
                  <a:srgbClr val="0000FF"/>
                </a:solidFill>
                <a:latin typeface="Times New Roman" pitchFamily="18" charset="0"/>
                <a:cs typeface="Times New Roman" pitchFamily="18" charset="0"/>
              </a:rPr>
              <a:t>us to </a:t>
            </a:r>
            <a:r>
              <a:rPr lang="en-US" sz="2400" i="1" dirty="0" smtClean="0">
                <a:solidFill>
                  <a:srgbClr val="0000FF"/>
                </a:solidFill>
                <a:latin typeface="Times New Roman" pitchFamily="18" charset="0"/>
                <a:cs typeface="Times New Roman" pitchFamily="18" charset="0"/>
              </a:rPr>
              <a:t>make predictions of how much dark matter we should see today</a:t>
            </a:r>
            <a:endParaRPr lang="en-US" sz="2400" i="1" dirty="0" smtClean="0">
              <a:solidFill>
                <a:srgbClr val="0000FF"/>
              </a:solidFill>
              <a:latin typeface="Times New Roman" pitchFamily="18" charset="0"/>
              <a:cs typeface="Times New Roman" pitchFamily="18" charset="0"/>
            </a:endParaRPr>
          </a:p>
        </p:txBody>
      </p:sp>
      <p:sp>
        <p:nvSpPr>
          <p:cNvPr id="1204240" name="Line 16"/>
          <p:cNvSpPr>
            <a:spLocks noChangeShapeType="1"/>
          </p:cNvSpPr>
          <p:nvPr/>
        </p:nvSpPr>
        <p:spPr bwMode="auto">
          <a:xfrm flipH="1" flipV="1">
            <a:off x="1905000" y="4724400"/>
            <a:ext cx="1295400" cy="1143000"/>
          </a:xfrm>
          <a:prstGeom prst="line">
            <a:avLst/>
          </a:prstGeom>
          <a:noFill/>
          <a:ln w="57150">
            <a:solidFill>
              <a:srgbClr val="0000FF"/>
            </a:solidFill>
            <a:round/>
            <a:headEnd/>
            <a:tailEnd type="triangle" w="med" len="med"/>
          </a:ln>
          <a:effectLst/>
        </p:spPr>
        <p:txBody>
          <a:bodyPr wrap="square" lIns="101882" tIns="50941" rIns="101882" bIns="50941">
            <a:spAutoFit/>
          </a:bodyPr>
          <a:lstStyle/>
          <a:p>
            <a:endParaRPr lang="en-US"/>
          </a:p>
        </p:txBody>
      </p:sp>
      <p:sp>
        <p:nvSpPr>
          <p:cNvPr id="1204241" name="Oval 17"/>
          <p:cNvSpPr>
            <a:spLocks noChangeArrowheads="1"/>
          </p:cNvSpPr>
          <p:nvPr/>
        </p:nvSpPr>
        <p:spPr bwMode="auto">
          <a:xfrm>
            <a:off x="419100" y="3640056"/>
            <a:ext cx="2514600" cy="1096807"/>
          </a:xfrm>
          <a:prstGeom prst="ellipse">
            <a:avLst/>
          </a:prstGeom>
          <a:noFill/>
          <a:ln w="57150" algn="ctr">
            <a:solidFill>
              <a:srgbClr val="0000FF"/>
            </a:solidFill>
            <a:round/>
            <a:headEnd/>
            <a:tailEnd/>
          </a:ln>
          <a:effectLst/>
        </p:spPr>
        <p:txBody>
          <a:bodyPr lIns="101882" tIns="50941" rIns="101882" bIns="50941" anchor="ctr">
            <a:spAutoFit/>
          </a:bodyPr>
          <a:lstStyle/>
          <a:p>
            <a:endParaRPr lang="en-US"/>
          </a:p>
        </p:txBody>
      </p:sp>
      <p:pic>
        <p:nvPicPr>
          <p:cNvPr id="1204242" name="Picture 18" descr="030626B_s"/>
          <p:cNvPicPr>
            <a:picLocks noChangeAspect="1" noChangeArrowheads="1"/>
          </p:cNvPicPr>
          <p:nvPr/>
        </p:nvPicPr>
        <p:blipFill>
          <a:blip r:embed="rId4" cstate="print"/>
          <a:srcRect/>
          <a:stretch>
            <a:fillRect/>
          </a:stretch>
        </p:blipFill>
        <p:spPr bwMode="auto">
          <a:xfrm>
            <a:off x="7711440" y="4276620"/>
            <a:ext cx="2095500" cy="1423140"/>
          </a:xfrm>
          <a:prstGeom prst="rect">
            <a:avLst/>
          </a:prstGeom>
          <a:noFill/>
        </p:spPr>
      </p:pic>
      <p:sp>
        <p:nvSpPr>
          <p:cNvPr id="24" name="Rectangle 23"/>
          <p:cNvSpPr/>
          <p:nvPr/>
        </p:nvSpPr>
        <p:spPr>
          <a:xfrm>
            <a:off x="228600" y="5486400"/>
            <a:ext cx="2971800" cy="461665"/>
          </a:xfrm>
          <a:prstGeom prst="rect">
            <a:avLst/>
          </a:prstGeom>
        </p:spPr>
        <p:txBody>
          <a:bodyPr wrap="square">
            <a:spAutoFit/>
          </a:bodyPr>
          <a:lstStyle/>
          <a:p>
            <a:endParaRPr lang="en-US" sz="2400" dirty="0"/>
          </a:p>
        </p:txBody>
      </p:sp>
      <p:sp>
        <p:nvSpPr>
          <p:cNvPr id="25" name="Title 24"/>
          <p:cNvSpPr>
            <a:spLocks noGrp="1"/>
          </p:cNvSpPr>
          <p:nvPr>
            <p:ph type="title"/>
          </p:nvPr>
        </p:nvSpPr>
        <p:spPr/>
        <p:txBody>
          <a:bodyPr/>
          <a:lstStyle/>
          <a:p>
            <a:r>
              <a:rPr lang="en-US" sz="4400" dirty="0" smtClean="0"/>
              <a:t>Cosmological Connections Allow for Predictions</a:t>
            </a:r>
            <a:endParaRPr lang="en-US" sz="4400" dirty="0"/>
          </a:p>
        </p:txBody>
      </p:sp>
      <p:sp>
        <p:nvSpPr>
          <p:cNvPr id="26" name="Line 16"/>
          <p:cNvSpPr>
            <a:spLocks noChangeShapeType="1"/>
          </p:cNvSpPr>
          <p:nvPr/>
        </p:nvSpPr>
        <p:spPr bwMode="auto">
          <a:xfrm flipV="1">
            <a:off x="3276600" y="5105400"/>
            <a:ext cx="4724400" cy="762000"/>
          </a:xfrm>
          <a:prstGeom prst="line">
            <a:avLst/>
          </a:prstGeom>
          <a:noFill/>
          <a:ln w="57150">
            <a:solidFill>
              <a:srgbClr val="0000FF"/>
            </a:solidFill>
            <a:round/>
            <a:headEnd/>
            <a:tailEnd type="triangle" w="med" len="med"/>
          </a:ln>
          <a:effectLst/>
        </p:spPr>
        <p:txBody>
          <a:bodyPr wrap="square" lIns="101882" tIns="50941" rIns="101882" bIns="50941">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04231">
                                            <p:bg/>
                                          </p:spTgt>
                                        </p:tgtEl>
                                        <p:attrNameLst>
                                          <p:attrName>style.visibility</p:attrName>
                                        </p:attrNameLst>
                                      </p:cBhvr>
                                      <p:to>
                                        <p:strVal val="visible"/>
                                      </p:to>
                                    </p:set>
                                    <p:animEffect transition="in" filter="fade">
                                      <p:cBhvr>
                                        <p:cTn id="11" dur="1000"/>
                                        <p:tgtEl>
                                          <p:spTgt spid="1204231">
                                            <p:bg/>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204231">
                                            <p:txEl>
                                              <p:pRg st="0" end="0"/>
                                            </p:txEl>
                                          </p:spTgt>
                                        </p:tgtEl>
                                        <p:attrNameLst>
                                          <p:attrName>style.visibility</p:attrName>
                                        </p:attrNameLst>
                                      </p:cBhvr>
                                      <p:to>
                                        <p:strVal val="visible"/>
                                      </p:to>
                                    </p:set>
                                    <p:animEffect transition="in" filter="fade">
                                      <p:cBhvr>
                                        <p:cTn id="15" dur="1000"/>
                                        <p:tgtEl>
                                          <p:spTgt spid="1204231">
                                            <p:txEl>
                                              <p:pRg st="0" end="0"/>
                                            </p:txEl>
                                          </p:spTgt>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1204231">
                                            <p:txEl>
                                              <p:pRg st="1" end="1"/>
                                            </p:txEl>
                                          </p:spTgt>
                                        </p:tgtEl>
                                        <p:attrNameLst>
                                          <p:attrName>style.visibility</p:attrName>
                                        </p:attrNameLst>
                                      </p:cBhvr>
                                      <p:to>
                                        <p:strVal val="visible"/>
                                      </p:to>
                                    </p:set>
                                    <p:animEffect transition="in" filter="fade">
                                      <p:cBhvr>
                                        <p:cTn id="19" dur="1000"/>
                                        <p:tgtEl>
                                          <p:spTgt spid="1204231">
                                            <p:txEl>
                                              <p:pRg st="1" end="1"/>
                                            </p:txEl>
                                          </p:spTgt>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1204231">
                                            <p:txEl>
                                              <p:pRg st="2" end="2"/>
                                            </p:txEl>
                                          </p:spTgt>
                                        </p:tgtEl>
                                        <p:attrNameLst>
                                          <p:attrName>style.visibility</p:attrName>
                                        </p:attrNameLst>
                                      </p:cBhvr>
                                      <p:to>
                                        <p:strVal val="visible"/>
                                      </p:to>
                                    </p:set>
                                    <p:animEffect transition="in" filter="fade">
                                      <p:cBhvr>
                                        <p:cTn id="23" dur="1000"/>
                                        <p:tgtEl>
                                          <p:spTgt spid="1204231">
                                            <p:txEl>
                                              <p:pRg st="2" end="2"/>
                                            </p:txEl>
                                          </p:spTgt>
                                        </p:tgtEl>
                                      </p:cBhvr>
                                    </p:animEffect>
                                  </p:childTnLst>
                                </p:cTn>
                              </p:par>
                            </p:childTnLst>
                          </p:cTn>
                        </p:par>
                        <p:par>
                          <p:cTn id="24" fill="hold">
                            <p:stCondLst>
                              <p:cond delay="4500"/>
                            </p:stCondLst>
                            <p:childTnLst>
                              <p:par>
                                <p:cTn id="25" presetID="22" presetClass="entr" presetSubtype="1" fill="hold" grpId="0" nodeType="afterEffect">
                                  <p:stCondLst>
                                    <p:cond delay="0"/>
                                  </p:stCondLst>
                                  <p:childTnLst>
                                    <p:set>
                                      <p:cBhvr>
                                        <p:cTn id="26" dur="1" fill="hold">
                                          <p:stCondLst>
                                            <p:cond delay="0"/>
                                          </p:stCondLst>
                                        </p:cTn>
                                        <p:tgtEl>
                                          <p:spTgt spid="1204232"/>
                                        </p:tgtEl>
                                        <p:attrNameLst>
                                          <p:attrName>style.visibility</p:attrName>
                                        </p:attrNameLst>
                                      </p:cBhvr>
                                      <p:to>
                                        <p:strVal val="visible"/>
                                      </p:to>
                                    </p:set>
                                    <p:animEffect transition="in" filter="wipe(up)">
                                      <p:cBhvr>
                                        <p:cTn id="27" dur="500"/>
                                        <p:tgtEl>
                                          <p:spTgt spid="1204232"/>
                                        </p:tgtEl>
                                      </p:cBhvr>
                                    </p:animEffect>
                                  </p:childTnLst>
                                </p:cTn>
                              </p:par>
                            </p:childTnLst>
                          </p:cTn>
                        </p:par>
                        <p:par>
                          <p:cTn id="28" fill="hold">
                            <p:stCondLst>
                              <p:cond delay="5000"/>
                            </p:stCondLst>
                            <p:childTnLst>
                              <p:par>
                                <p:cTn id="29" presetID="22" presetClass="entr" presetSubtype="8" fill="hold" grpId="0" nodeType="afterEffect">
                                  <p:stCondLst>
                                    <p:cond delay="0"/>
                                  </p:stCondLst>
                                  <p:childTnLst>
                                    <p:set>
                                      <p:cBhvr>
                                        <p:cTn id="30" dur="1" fill="hold">
                                          <p:stCondLst>
                                            <p:cond delay="0"/>
                                          </p:stCondLst>
                                        </p:cTn>
                                        <p:tgtEl>
                                          <p:spTgt spid="1204233"/>
                                        </p:tgtEl>
                                        <p:attrNameLst>
                                          <p:attrName>style.visibility</p:attrName>
                                        </p:attrNameLst>
                                      </p:cBhvr>
                                      <p:to>
                                        <p:strVal val="visible"/>
                                      </p:to>
                                    </p:set>
                                    <p:animEffect transition="in" filter="wipe(left)">
                                      <p:cBhvr>
                                        <p:cTn id="31" dur="500"/>
                                        <p:tgtEl>
                                          <p:spTgt spid="1204233"/>
                                        </p:tgtEl>
                                      </p:cBhvr>
                                    </p:animEffect>
                                  </p:childTnLst>
                                </p:cTn>
                              </p:par>
                            </p:childTnLst>
                          </p:cTn>
                        </p:par>
                        <p:par>
                          <p:cTn id="32" fill="hold">
                            <p:stCondLst>
                              <p:cond delay="5500"/>
                            </p:stCondLst>
                            <p:childTnLst>
                              <p:par>
                                <p:cTn id="33" presetID="22" presetClass="entr" presetSubtype="8" fill="hold" grpId="0" nodeType="afterEffect">
                                  <p:stCondLst>
                                    <p:cond delay="0"/>
                                  </p:stCondLst>
                                  <p:childTnLst>
                                    <p:set>
                                      <p:cBhvr>
                                        <p:cTn id="34" dur="1" fill="hold">
                                          <p:stCondLst>
                                            <p:cond delay="0"/>
                                          </p:stCondLst>
                                        </p:cTn>
                                        <p:tgtEl>
                                          <p:spTgt spid="1204237"/>
                                        </p:tgtEl>
                                        <p:attrNameLst>
                                          <p:attrName>style.visibility</p:attrName>
                                        </p:attrNameLst>
                                      </p:cBhvr>
                                      <p:to>
                                        <p:strVal val="visible"/>
                                      </p:to>
                                    </p:set>
                                    <p:animEffect transition="in" filter="wipe(left)">
                                      <p:cBhvr>
                                        <p:cTn id="35" dur="500"/>
                                        <p:tgtEl>
                                          <p:spTgt spid="120423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204239"/>
                                        </p:tgtEl>
                                        <p:attrNameLst>
                                          <p:attrName>style.visibility</p:attrName>
                                        </p:attrNameLst>
                                      </p:cBhvr>
                                      <p:to>
                                        <p:strVal val="visible"/>
                                      </p:to>
                                    </p:set>
                                    <p:animEffect transition="in" filter="fade">
                                      <p:cBhvr>
                                        <p:cTn id="40" dur="2000"/>
                                        <p:tgtEl>
                                          <p:spTgt spid="1204239"/>
                                        </p:tgtEl>
                                      </p:cBhvr>
                                    </p:animEffect>
                                  </p:childTnLst>
                                </p:cTn>
                              </p:par>
                            </p:childTnLst>
                          </p:cTn>
                        </p:par>
                        <p:par>
                          <p:cTn id="41" fill="hold">
                            <p:stCondLst>
                              <p:cond delay="2000"/>
                            </p:stCondLst>
                            <p:childTnLst>
                              <p:par>
                                <p:cTn id="42" presetID="22" presetClass="entr" presetSubtype="4" fill="hold" grpId="0" nodeType="afterEffect">
                                  <p:stCondLst>
                                    <p:cond delay="0"/>
                                  </p:stCondLst>
                                  <p:childTnLst>
                                    <p:set>
                                      <p:cBhvr>
                                        <p:cTn id="43" dur="1" fill="hold">
                                          <p:stCondLst>
                                            <p:cond delay="0"/>
                                          </p:stCondLst>
                                        </p:cTn>
                                        <p:tgtEl>
                                          <p:spTgt spid="1204240"/>
                                        </p:tgtEl>
                                        <p:attrNameLst>
                                          <p:attrName>style.visibility</p:attrName>
                                        </p:attrNameLst>
                                      </p:cBhvr>
                                      <p:to>
                                        <p:strVal val="visible"/>
                                      </p:to>
                                    </p:set>
                                    <p:animEffect transition="in" filter="wipe(down)">
                                      <p:cBhvr>
                                        <p:cTn id="44" dur="500"/>
                                        <p:tgtEl>
                                          <p:spTgt spid="1204240"/>
                                        </p:tgtEl>
                                      </p:cBhvr>
                                    </p:animEffect>
                                  </p:childTnLst>
                                </p:cTn>
                              </p:par>
                            </p:childTnLst>
                          </p:cTn>
                        </p:par>
                        <p:par>
                          <p:cTn id="45" fill="hold">
                            <p:stCondLst>
                              <p:cond delay="2500"/>
                            </p:stCondLst>
                            <p:childTnLst>
                              <p:par>
                                <p:cTn id="46" presetID="22" presetClass="entr" presetSubtype="4" fill="hold" grpId="0" nodeType="afterEffect">
                                  <p:stCondLst>
                                    <p:cond delay="0"/>
                                  </p:stCondLst>
                                  <p:childTnLst>
                                    <p:set>
                                      <p:cBhvr>
                                        <p:cTn id="47" dur="1" fill="hold">
                                          <p:stCondLst>
                                            <p:cond delay="0"/>
                                          </p:stCondLst>
                                        </p:cTn>
                                        <p:tgtEl>
                                          <p:spTgt spid="1204241"/>
                                        </p:tgtEl>
                                        <p:attrNameLst>
                                          <p:attrName>style.visibility</p:attrName>
                                        </p:attrNameLst>
                                      </p:cBhvr>
                                      <p:to>
                                        <p:strVal val="visible"/>
                                      </p:to>
                                    </p:set>
                                    <p:animEffect transition="in" filter="wipe(down)">
                                      <p:cBhvr>
                                        <p:cTn id="48" dur="500"/>
                                        <p:tgtEl>
                                          <p:spTgt spid="1204241"/>
                                        </p:tgtEl>
                                      </p:cBhvr>
                                    </p:animEffect>
                                  </p:childTnLst>
                                </p:cTn>
                              </p:par>
                              <p:par>
                                <p:cTn id="49" presetID="10" presetClass="entr" presetSubtype="0" fill="hold" nodeType="withEffect">
                                  <p:stCondLst>
                                    <p:cond delay="0"/>
                                  </p:stCondLst>
                                  <p:childTnLst>
                                    <p:set>
                                      <p:cBhvr>
                                        <p:cTn id="50" dur="1" fill="hold">
                                          <p:stCondLst>
                                            <p:cond delay="0"/>
                                          </p:stCondLst>
                                        </p:cTn>
                                        <p:tgtEl>
                                          <p:spTgt spid="1204242"/>
                                        </p:tgtEl>
                                        <p:attrNameLst>
                                          <p:attrName>style.visibility</p:attrName>
                                        </p:attrNameLst>
                                      </p:cBhvr>
                                      <p:to>
                                        <p:strVal val="visible"/>
                                      </p:to>
                                    </p:set>
                                    <p:animEffect transition="in" filter="fade">
                                      <p:cBhvr>
                                        <p:cTn id="51" dur="2000"/>
                                        <p:tgtEl>
                                          <p:spTgt spid="1204242"/>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down)">
                                      <p:cBhvr>
                                        <p:cTn id="5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4231" grpId="0" build="allAtOnce" animBg="1"/>
      <p:bldP spid="1204232" grpId="0" animBg="1"/>
      <p:bldP spid="1204233" grpId="0" animBg="1"/>
      <p:bldP spid="1204237" grpId="0" animBg="1"/>
      <p:bldP spid="1204239" grpId="0" animBg="1"/>
      <p:bldP spid="1204240" grpId="0" animBg="1"/>
      <p:bldP spid="1204241" grpId="0" animBg="1"/>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i="1" dirty="0" smtClean="0"/>
              <a:t>Can we Make and Discover Dark Matter?</a:t>
            </a:r>
            <a:endParaRPr lang="en-US" dirty="0"/>
          </a:p>
        </p:txBody>
      </p:sp>
      <p:sp>
        <p:nvSpPr>
          <p:cNvPr id="3" name="Content Placeholder 2"/>
          <p:cNvSpPr>
            <a:spLocks noGrp="1"/>
          </p:cNvSpPr>
          <p:nvPr>
            <p:ph idx="1"/>
          </p:nvPr>
        </p:nvSpPr>
        <p:spPr/>
        <p:txBody>
          <a:bodyPr>
            <a:noAutofit/>
          </a:bodyPr>
          <a:lstStyle/>
          <a:p>
            <a:r>
              <a:rPr lang="en-US" altLang="en-US" sz="4400" dirty="0" smtClean="0"/>
              <a:t>High energy collisions between particles in the </a:t>
            </a:r>
            <a:r>
              <a:rPr lang="en-US" altLang="en-US" sz="4400" u="sng" dirty="0" smtClean="0"/>
              <a:t>Early Universe</a:t>
            </a:r>
          </a:p>
          <a:p>
            <a:r>
              <a:rPr lang="en-US" altLang="en-US" sz="4400" dirty="0" smtClean="0"/>
              <a:t>Recreate the conditions like they were RIGHT AFTER the Big Bang </a:t>
            </a:r>
          </a:p>
          <a:p>
            <a:r>
              <a:rPr lang="en-US" altLang="en-US" sz="4400" dirty="0" smtClean="0">
                <a:solidFill>
                  <a:srgbClr val="0000FF"/>
                </a:solidFill>
              </a:rPr>
              <a:t>If we can produce Dark Matter in a collision </a:t>
            </a:r>
            <a:r>
              <a:rPr lang="en-US" altLang="en-US" sz="4400" dirty="0" smtClean="0"/>
              <a:t>then we can STUDY it</a:t>
            </a:r>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pPr/>
              <a:t>9</a:t>
            </a:fld>
            <a:endParaRPr lang="en-US" dirty="0"/>
          </a:p>
        </p:txBody>
      </p:sp>
      <p:pic>
        <p:nvPicPr>
          <p:cNvPr id="7" name="Picture 2" descr="http://www.pha.jhu.edu/~morris/jhu_hep/images/cms_02_3dvb_cern.jpeg"/>
          <p:cNvPicPr>
            <a:picLocks noChangeAspect="1" noChangeArrowheads="1"/>
          </p:cNvPicPr>
          <p:nvPr/>
        </p:nvPicPr>
        <p:blipFill>
          <a:blip r:embed="rId2" cstate="print"/>
          <a:srcRect/>
          <a:stretch>
            <a:fillRect/>
          </a:stretch>
        </p:blipFill>
        <p:spPr bwMode="auto">
          <a:xfrm>
            <a:off x="990600" y="5638800"/>
            <a:ext cx="2743200" cy="1835834"/>
          </a:xfrm>
          <a:prstGeom prst="rect">
            <a:avLst/>
          </a:prstGeom>
          <a:noFill/>
        </p:spPr>
      </p:pic>
      <p:pic>
        <p:nvPicPr>
          <p:cNvPr id="8" name="Picture 4" descr="http://www.hephy.at/user/friedl/diss/html/img40.jpg"/>
          <p:cNvPicPr>
            <a:picLocks noChangeAspect="1" noChangeArrowheads="1"/>
          </p:cNvPicPr>
          <p:nvPr/>
        </p:nvPicPr>
        <p:blipFill>
          <a:blip r:embed="rId3" cstate="print"/>
          <a:srcRect/>
          <a:stretch>
            <a:fillRect/>
          </a:stretch>
        </p:blipFill>
        <p:spPr bwMode="auto">
          <a:xfrm>
            <a:off x="6324600" y="5608215"/>
            <a:ext cx="2743200" cy="1630785"/>
          </a:xfrm>
          <a:prstGeom prst="rect">
            <a:avLst/>
          </a:prstGeom>
          <a:noFill/>
        </p:spPr>
      </p:pic>
      <p:sp>
        <p:nvSpPr>
          <p:cNvPr id="11" name="Date Placeholder 3"/>
          <p:cNvSpPr>
            <a:spLocks noGrp="1"/>
          </p:cNvSpPr>
          <p:nvPr>
            <p:ph type="dt" sz="half" idx="10"/>
          </p:nvPr>
        </p:nvSpPr>
        <p:spPr>
          <a:xfrm>
            <a:off x="457200" y="7158038"/>
            <a:ext cx="2392363" cy="517525"/>
          </a:xfrm>
        </p:spPr>
        <p:txBody>
          <a:bodyPr/>
          <a:lstStyle/>
          <a:p>
            <a:r>
              <a:rPr lang="en-US" dirty="0" smtClean="0"/>
              <a:t>April 2015</a:t>
            </a:r>
          </a:p>
          <a:p>
            <a:r>
              <a:rPr lang="en-US" dirty="0" err="1" smtClean="0"/>
              <a:t>TedX</a:t>
            </a:r>
            <a:r>
              <a:rPr lang="en-US" dirty="0" smtClean="0"/>
              <a:t> TAMU</a:t>
            </a:r>
          </a:p>
          <a:p>
            <a:endParaRPr lang="en-US" dirty="0"/>
          </a:p>
        </p:txBody>
      </p:sp>
      <p:sp>
        <p:nvSpPr>
          <p:cNvPr id="12" name="Footer Placeholder 4"/>
          <p:cNvSpPr>
            <a:spLocks noGrp="1"/>
          </p:cNvSpPr>
          <p:nvPr>
            <p:ph type="ftr" sz="quarter" idx="11"/>
          </p:nvPr>
        </p:nvSpPr>
        <p:spPr>
          <a:xfrm>
            <a:off x="2590800" y="7148531"/>
            <a:ext cx="5181600" cy="517525"/>
          </a:xfrm>
        </p:spPr>
        <p:txBody>
          <a:bodyPr/>
          <a:lstStyle/>
          <a:p>
            <a:r>
              <a:rPr lang="en-US" smtClean="0"/>
              <a:t>David Toback</a:t>
            </a:r>
          </a:p>
          <a:p>
            <a:r>
              <a:rPr lang="en-US" smtClean="0"/>
              <a:t>Dark Matter and the Big Bang</a:t>
            </a:r>
            <a:endParaRPr 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7150" cap="flat" cmpd="sng" algn="ctr">
          <a:solidFill>
            <a:srgbClr val="0000FF"/>
          </a:solidFill>
          <a:prstDash val="solid"/>
          <a:round/>
          <a:headEnd type="none"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4400" b="1" i="0" u="none" strike="noStrike" cap="none" normalizeH="0" baseline="0" smtClean="0">
            <a:ln>
              <a:noFill/>
            </a:ln>
            <a:solidFill>
              <a:srgbClr val="FF0000"/>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57150" cap="flat" cmpd="sng" algn="ctr">
          <a:solidFill>
            <a:srgbClr val="0000FF"/>
          </a:solidFill>
          <a:prstDash val="solid"/>
          <a:round/>
          <a:headEnd type="none"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4400" b="1" i="0" u="none" strike="noStrike" cap="none" normalizeH="0" baseline="0" smtClean="0">
            <a:ln>
              <a:noFill/>
            </a:ln>
            <a:solidFill>
              <a:srgbClr val="FF0000"/>
            </a:solidFill>
            <a:effectLst/>
            <a:latin typeface="Comic Sans MS" pitchFamily="66"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Designs\BLUSH.POT</Template>
  <TotalTime>116989</TotalTime>
  <Words>1136</Words>
  <Application>Microsoft Office PowerPoint</Application>
  <PresentationFormat>Custom</PresentationFormat>
  <Paragraphs>215</Paragraphs>
  <Slides>17</Slides>
  <Notes>2</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Blank Presentation</vt:lpstr>
      <vt:lpstr>Slide 1</vt:lpstr>
      <vt:lpstr>Overview</vt:lpstr>
      <vt:lpstr>Notes…</vt:lpstr>
      <vt:lpstr>What is “Dark Matter”</vt:lpstr>
      <vt:lpstr>Fun Recent Evidence that Dark Matter is a particle from Colliding Clusters of Galaxies</vt:lpstr>
      <vt:lpstr>It all started with a Big Bang… </vt:lpstr>
      <vt:lpstr>A Brief History of Time</vt:lpstr>
      <vt:lpstr>Cosmological Connections Allow for Predictions</vt:lpstr>
      <vt:lpstr>Can we Make and Discover Dark Matter?</vt:lpstr>
      <vt:lpstr>Aerial View of the LHC</vt:lpstr>
      <vt:lpstr>Expensive Dark Matter?  High Energy Collisions  Dark Matter Particles LHC  ≈1 ps after the Big Bang</vt:lpstr>
      <vt:lpstr>Some Sources of Dark Matter are Cheap</vt:lpstr>
      <vt:lpstr>Dark Matter Searches with the CDMS Experiment</vt:lpstr>
      <vt:lpstr>Direct Dark Matter Detection Experiment  (artist in training conception)</vt:lpstr>
      <vt:lpstr>Conclusions</vt:lpstr>
      <vt:lpstr>Slide 16</vt:lpstr>
      <vt:lpstr>Abstract</vt:lpstr>
    </vt:vector>
  </TitlesOfParts>
  <Company>Univ. of Maryland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Phenomena:  Recent Results and Prospects from the Fermilab Tevatron</dc:title>
  <dc:creator>toback</dc:creator>
  <cp:lastModifiedBy>Toback</cp:lastModifiedBy>
  <cp:revision>3338</cp:revision>
  <cp:lastPrinted>2014-06-10T22:30:52Z</cp:lastPrinted>
  <dcterms:created xsi:type="dcterms:W3CDTF">2000-02-16T04:53:28Z</dcterms:created>
  <dcterms:modified xsi:type="dcterms:W3CDTF">2015-03-24T20:36:32Z</dcterms:modified>
</cp:coreProperties>
</file>